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4" r:id="rId1"/>
    <p:sldMasterId id="2147483655" r:id="rId2"/>
  </p:sldMasterIdLst>
  <p:notesMasterIdLst>
    <p:notesMasterId r:id="rId15"/>
  </p:notesMasterIdLst>
  <p:sldIdLst>
    <p:sldId id="256" r:id="rId3"/>
    <p:sldId id="350" r:id="rId4"/>
    <p:sldId id="351" r:id="rId5"/>
    <p:sldId id="299" r:id="rId6"/>
    <p:sldId id="348" r:id="rId7"/>
    <p:sldId id="349" r:id="rId8"/>
    <p:sldId id="355" r:id="rId9"/>
    <p:sldId id="357" r:id="rId10"/>
    <p:sldId id="352" r:id="rId11"/>
    <p:sldId id="353" r:id="rId12"/>
    <p:sldId id="354" r:id="rId13"/>
    <p:sldId id="284" r:id="rId14"/>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3">
          <p15:clr>
            <a:srgbClr val="C35EA4"/>
          </p15:clr>
        </p15:guide>
        <p15:guide id="2" pos="7197">
          <p15:clr>
            <a:srgbClr val="C35EA4"/>
          </p15:clr>
        </p15:guide>
        <p15:guide id="3" pos="653">
          <p15:clr>
            <a:srgbClr val="C35EA4"/>
          </p15:clr>
        </p15:guide>
        <p15:guide id="4" pos="1141">
          <p15:clr>
            <a:srgbClr val="C35EA4"/>
          </p15:clr>
        </p15:guide>
        <p15:guide id="5" pos="1301">
          <p15:clr>
            <a:srgbClr val="C35EA4"/>
          </p15:clr>
        </p15:guide>
        <p15:guide id="6" pos="2434">
          <p15:clr>
            <a:srgbClr val="C35EA4"/>
          </p15:clr>
        </p15:guide>
        <p15:guide id="7" pos="3069">
          <p15:clr>
            <a:srgbClr val="C35EA4"/>
          </p15:clr>
        </p15:guide>
        <p15:guide id="8" pos="3749">
          <p15:clr>
            <a:srgbClr val="C35EA4"/>
          </p15:clr>
        </p15:guide>
        <p15:guide id="9" pos="5223">
          <p15:clr>
            <a:srgbClr val="C35EA4"/>
          </p15:clr>
        </p15:guide>
        <p15:guide id="10" pos="5881">
          <p15:clr>
            <a:srgbClr val="C35EA4"/>
          </p15:clr>
        </p15:guide>
        <p15:guide id="11" orient="horz" pos="3929">
          <p15:clr>
            <a:srgbClr val="F26B43"/>
          </p15:clr>
        </p15:guide>
        <p15:guide id="12" orient="horz" pos="845">
          <p15:clr>
            <a:srgbClr val="A4A3A4"/>
          </p15:clr>
        </p15:guide>
        <p15:guide id="13" orient="horz" pos="1003">
          <p15:clr>
            <a:srgbClr val="A4A3A4"/>
          </p15:clr>
        </p15:guide>
        <p15:guide id="14" pos="3250">
          <p15:clr>
            <a:srgbClr val="C35EA4"/>
          </p15:clr>
        </p15:guide>
        <p15:guide id="15" pos="2606">
          <p15:clr>
            <a:srgbClr val="C35EA4"/>
          </p15:clr>
        </p15:guide>
        <p15:guide id="16" pos="1782">
          <p15:clr>
            <a:srgbClr val="C35EA4"/>
          </p15:clr>
        </p15:guide>
        <p15:guide id="17" pos="1954">
          <p15:clr>
            <a:srgbClr val="C35EA4"/>
          </p15:clr>
        </p15:guide>
        <p15:guide id="18" pos="3920">
          <p15:clr>
            <a:srgbClr val="C35EA4"/>
          </p15:clr>
        </p15:guide>
        <p15:guide id="19" pos="4401">
          <p15:clr>
            <a:srgbClr val="C35EA4"/>
          </p15:clr>
        </p15:guide>
        <p15:guide id="20" pos="4572">
          <p15:clr>
            <a:srgbClr val="C35EA4"/>
          </p15:clr>
        </p15:guide>
        <p15:guide id="21" pos="5042">
          <p15:clr>
            <a:srgbClr val="C35EA4"/>
          </p15:clr>
        </p15:guide>
        <p15:guide id="22" pos="5722">
          <p15:clr>
            <a:srgbClr val="C35EA4"/>
          </p15:clr>
        </p15:guide>
        <p15:guide id="23" pos="6357">
          <p15:clr>
            <a:srgbClr val="C35EA4"/>
          </p15:clr>
        </p15:guide>
        <p15:guide id="24" pos="6539">
          <p15:clr>
            <a:srgbClr val="C35EA4"/>
          </p15:clr>
        </p15:guide>
        <p15:guide id="25" pos="7023">
          <p15:clr>
            <a:srgbClr val="C35EA4"/>
          </p15:clr>
        </p15:guide>
        <p15:guide id="26" orient="horz" pos="3770">
          <p15:clr>
            <a:srgbClr val="A4A3A4"/>
          </p15:clr>
        </p15:guide>
        <p15:guide id="27" orient="horz" pos="1230">
          <p15:clr>
            <a:srgbClr val="A4A3A4"/>
          </p15:clr>
        </p15:guide>
        <p15:guide id="28" pos="5337">
          <p15:clr>
            <a:srgbClr val="F26B43"/>
          </p15:clr>
        </p15:guide>
        <p15:guide id="29" orient="horz" pos="958">
          <p15:clr>
            <a:srgbClr val="F26B43"/>
          </p15:clr>
        </p15:guide>
        <p15:guide id="30" pos="7537">
          <p15:clr>
            <a:srgbClr val="F26B43"/>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정찬명" initials="" lastIdx="2" clrIdx="0"/>
  <p:cmAuthor id="1" name="최진문" initials="" lastIdx="2" clrIdx="1"/>
  <p:cmAuthor id="2" name="현지환" initials=""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4BD"/>
    <a:srgbClr val="C5E0B4"/>
    <a:srgbClr val="779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C0723-700A-41F9-A505-B360AB7216D4}">
  <a:tblStyle styleId="{A7AC0723-700A-41F9-A505-B360AB7216D4}" styleName="Table_0">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a:tcStyle>
        <a:tcBdr/>
      </a:tcStyle>
    </a:band2H>
    <a:band1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dk1"/>
          </a:solidFill>
        </a:fill>
      </a:tcStyle>
    </a:firstRow>
    <a:neCell>
      <a:tcTxStyle/>
      <a:tcStyle>
        <a:tcBdr/>
      </a:tcStyle>
    </a:neCell>
    <a:nwCell>
      <a:tcTxStyle/>
      <a:tcStyle>
        <a:tcBdr/>
      </a:tcStyle>
    </a:nwCell>
  </a:tblStyle>
  <a:tblStyle styleId="{930656A1-29EC-4065-8328-CAB7681E5629}"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1" autoAdjust="0"/>
    <p:restoredTop sz="94944"/>
  </p:normalViewPr>
  <p:slideViewPr>
    <p:cSldViewPr snapToGrid="0">
      <p:cViewPr>
        <p:scale>
          <a:sx n="156" d="100"/>
          <a:sy n="156" d="100"/>
        </p:scale>
        <p:origin x="144" y="-312"/>
      </p:cViewPr>
      <p:guideLst>
        <p:guide pos="483"/>
        <p:guide pos="7197"/>
        <p:guide pos="653"/>
        <p:guide pos="1141"/>
        <p:guide pos="1301"/>
        <p:guide pos="2434"/>
        <p:guide pos="3069"/>
        <p:guide pos="3749"/>
        <p:guide pos="5223"/>
        <p:guide pos="5881"/>
        <p:guide orient="horz" pos="3929"/>
        <p:guide orient="horz" pos="845"/>
        <p:guide orient="horz" pos="1003"/>
        <p:guide pos="3250"/>
        <p:guide pos="2606"/>
        <p:guide pos="1782"/>
        <p:guide pos="1954"/>
        <p:guide pos="3920"/>
        <p:guide pos="4401"/>
        <p:guide pos="4572"/>
        <p:guide pos="5042"/>
        <p:guide pos="5722"/>
        <p:guide pos="6357"/>
        <p:guide pos="6539"/>
        <p:guide pos="7023"/>
        <p:guide orient="horz" pos="3770"/>
        <p:guide orient="horz" pos="1230"/>
        <p:guide pos="5337"/>
        <p:guide orient="horz" pos="958"/>
        <p:guide pos="7537"/>
      </p:guideLst>
    </p:cSldViewPr>
  </p:slideViewPr>
  <p:notesTextViewPr>
    <p:cViewPr>
      <p:scale>
        <a:sx n="1" d="1"/>
        <a:sy n="1" d="1"/>
      </p:scale>
      <p:origin x="0" y="0"/>
    </p:cViewPr>
  </p:notesTextViewPr>
  <p:notesViewPr>
    <p:cSldViewPr snapToGrid="0">
      <p:cViewPr varScale="1">
        <p:scale>
          <a:sx n="107" d="100"/>
          <a:sy n="107" d="100"/>
        </p:scale>
        <p:origin x="411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448" cy="497838"/>
          </a:xfrm>
          <a:prstGeom prst="rect">
            <a:avLst/>
          </a:prstGeom>
          <a:noFill/>
          <a:ln>
            <a:noFill/>
          </a:ln>
        </p:spPr>
        <p:txBody>
          <a:bodyPr spcFirstLastPara="1" wrap="square" lIns="91300" tIns="45650" rIns="91300" bIns="456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50643" y="1"/>
            <a:ext cx="2945448" cy="497838"/>
          </a:xfrm>
          <a:prstGeom prst="rect">
            <a:avLst/>
          </a:prstGeom>
          <a:noFill/>
          <a:ln>
            <a:noFill/>
          </a:ln>
        </p:spPr>
        <p:txBody>
          <a:bodyPr spcFirstLastPara="1" wrap="square" lIns="91300" tIns="45650" rIns="91300" bIns="456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28800"/>
            <a:ext cx="2945448" cy="497838"/>
          </a:xfrm>
          <a:prstGeom prst="rect">
            <a:avLst/>
          </a:prstGeom>
          <a:noFill/>
          <a:ln>
            <a:noFill/>
          </a:ln>
        </p:spPr>
        <p:txBody>
          <a:bodyPr spcFirstLastPara="1" wrap="square" lIns="91300" tIns="45650" rIns="91300" bIns="456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0085" y="4777027"/>
            <a:ext cx="5437506" cy="3908187"/>
          </a:xfrm>
          <a:prstGeom prst="rect">
            <a:avLst/>
          </a:prstGeom>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2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p29: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103" name="Google Shape;1103;p29: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마스터 표지">
  <p:cSld name="1. 마스터 표지">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19467"/>
          <a:stretch/>
        </p:blipFill>
        <p:spPr>
          <a:xfrm>
            <a:off x="-1" y="0"/>
            <a:ext cx="12192001" cy="6858000"/>
          </a:xfrm>
          <a:prstGeom prst="rect">
            <a:avLst/>
          </a:prstGeom>
          <a:noFill/>
          <a:ln>
            <a:noFill/>
          </a:ln>
        </p:spPr>
      </p:pic>
      <p:sp>
        <p:nvSpPr>
          <p:cNvPr id="12" name="Google Shape;12;p2"/>
          <p:cNvSpPr txBox="1">
            <a:spLocks noGrp="1"/>
          </p:cNvSpPr>
          <p:nvPr>
            <p:ph type="body" idx="1"/>
          </p:nvPr>
        </p:nvSpPr>
        <p:spPr>
          <a:xfrm>
            <a:off x="448406" y="1947308"/>
            <a:ext cx="9926638" cy="707886"/>
          </a:xfrm>
          <a:prstGeom prst="rect">
            <a:avLst/>
          </a:prstGeom>
          <a:noFill/>
          <a:ln>
            <a:noFill/>
          </a:ln>
        </p:spPr>
        <p:txBody>
          <a:bodyPr spcFirstLastPara="1" wrap="square" lIns="91425" tIns="45700" rIns="91425" bIns="45700" anchor="t" anchorCtr="0">
            <a:spAutoFit/>
          </a:bodyPr>
          <a:lstStyle>
            <a:lvl1pPr marL="457200" marR="0" lvl="0" indent="-228600" algn="l" rtl="0">
              <a:spcBef>
                <a:spcPts val="0"/>
              </a:spcBef>
              <a:spcAft>
                <a:spcPts val="0"/>
              </a:spcAft>
              <a:buSzPts val="1400"/>
              <a:buNone/>
              <a:defRPr sz="40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2"/>
          <p:cNvSpPr txBox="1">
            <a:spLocks noGrp="1"/>
          </p:cNvSpPr>
          <p:nvPr>
            <p:ph type="body" idx="2"/>
          </p:nvPr>
        </p:nvSpPr>
        <p:spPr>
          <a:xfrm>
            <a:off x="448406" y="3756662"/>
            <a:ext cx="8932862" cy="3254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2"/>
          <p:cNvSpPr txBox="1">
            <a:spLocks noGrp="1"/>
          </p:cNvSpPr>
          <p:nvPr>
            <p:ph type="body" idx="3"/>
          </p:nvPr>
        </p:nvSpPr>
        <p:spPr>
          <a:xfrm>
            <a:off x="448406" y="2655194"/>
            <a:ext cx="10771187" cy="45495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40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1. 마스터 내용장표(화이트)">
  <p:cSld name="3-1. 마스터 내용장표(화이트)">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9733" t="80447" r="9732"/>
          <a:stretch/>
        </p:blipFill>
        <p:spPr>
          <a:xfrm>
            <a:off x="-2" y="-1"/>
            <a:ext cx="12192001" cy="1340953"/>
          </a:xfrm>
          <a:prstGeom prst="rect">
            <a:avLst/>
          </a:prstGeom>
          <a:noFill/>
          <a:ln>
            <a:noFill/>
          </a:ln>
        </p:spPr>
      </p:pic>
      <p:grpSp>
        <p:nvGrpSpPr>
          <p:cNvPr id="23" name="Google Shape;23;p4"/>
          <p:cNvGrpSpPr/>
          <p:nvPr/>
        </p:nvGrpSpPr>
        <p:grpSpPr>
          <a:xfrm>
            <a:off x="648321" y="338541"/>
            <a:ext cx="6882064" cy="735313"/>
            <a:chOff x="648321" y="434510"/>
            <a:chExt cx="6882064" cy="735313"/>
          </a:xfrm>
        </p:grpSpPr>
        <p:sp>
          <p:nvSpPr>
            <p:cNvPr id="24" name="Google Shape;24;p4"/>
            <p:cNvSpPr txBox="1"/>
            <p:nvPr/>
          </p:nvSpPr>
          <p:spPr>
            <a:xfrm>
              <a:off x="648321" y="434510"/>
              <a:ext cx="6882064" cy="46166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5" name="Google Shape;25;p4"/>
            <p:cNvSpPr txBox="1"/>
            <p:nvPr/>
          </p:nvSpPr>
          <p:spPr>
            <a:xfrm>
              <a:off x="756079" y="929395"/>
              <a:ext cx="5731548" cy="2404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a:solidFill>
                  <a:schemeClr val="lt1"/>
                </a:solidFill>
                <a:latin typeface="Arial"/>
                <a:ea typeface="Arial"/>
                <a:cs typeface="Arial"/>
                <a:sym typeface="Arial"/>
              </a:endParaRPr>
            </a:p>
          </p:txBody>
        </p:sp>
      </p:grpSp>
      <p:sp>
        <p:nvSpPr>
          <p:cNvPr id="26" name="Google Shape;26;p4"/>
          <p:cNvSpPr txBox="1">
            <a:spLocks noGrp="1"/>
          </p:cNvSpPr>
          <p:nvPr>
            <p:ph type="body" idx="1"/>
          </p:nvPr>
        </p:nvSpPr>
        <p:spPr>
          <a:xfrm>
            <a:off x="908479" y="593712"/>
            <a:ext cx="4162425" cy="369332"/>
          </a:xfrm>
          <a:prstGeom prst="rect">
            <a:avLst/>
          </a:prstGeom>
          <a:noFill/>
          <a:ln>
            <a:noFill/>
          </a:ln>
        </p:spPr>
        <p:txBody>
          <a:bodyPr spcFirstLastPara="1" wrap="square" lIns="91425" tIns="45700" rIns="91425" bIns="45700" anchor="ctr" anchorCtr="0">
            <a:spAutoFit/>
          </a:bodyPr>
          <a:lstStyle>
            <a:lvl1pPr marL="457200" marR="0" lvl="0" indent="-228600" algn="l" rtl="0">
              <a:spcBef>
                <a:spcPts val="0"/>
              </a:spcBef>
              <a:spcAft>
                <a:spcPts val="0"/>
              </a:spcAft>
              <a:buSzPts val="1400"/>
              <a:buNone/>
              <a:defRPr sz="24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4"/>
          <p:cNvSpPr txBox="1">
            <a:spLocks noGrp="1"/>
          </p:cNvSpPr>
          <p:nvPr>
            <p:ph type="body" idx="2"/>
          </p:nvPr>
        </p:nvSpPr>
        <p:spPr>
          <a:xfrm>
            <a:off x="908479" y="913982"/>
            <a:ext cx="9809678" cy="338554"/>
          </a:xfrm>
          <a:prstGeom prst="rect">
            <a:avLst/>
          </a:prstGeom>
          <a:noFill/>
          <a:ln>
            <a:noFill/>
          </a:ln>
        </p:spPr>
        <p:txBody>
          <a:bodyPr spcFirstLastPara="1" wrap="square" lIns="91425" tIns="45700" rIns="91425" bIns="45700" anchor="ctr" anchorCtr="0">
            <a:spAutoFit/>
          </a:bodyPr>
          <a:lstStyle>
            <a:lvl1pPr marL="457200" marR="0" lvl="0"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마스터 소제목">
  <p:cSld name="2. 마스터 소제목">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l="9733" r="59839"/>
          <a:stretch/>
        </p:blipFill>
        <p:spPr>
          <a:xfrm>
            <a:off x="-1" y="0"/>
            <a:ext cx="4606445" cy="6858000"/>
          </a:xfrm>
          <a:prstGeom prst="rect">
            <a:avLst/>
          </a:prstGeom>
          <a:noFill/>
          <a:ln>
            <a:noFill/>
          </a:ln>
        </p:spPr>
      </p:pic>
      <p:sp>
        <p:nvSpPr>
          <p:cNvPr id="42" name="Google Shape;42;p7"/>
          <p:cNvSpPr txBox="1">
            <a:spLocks noGrp="1"/>
          </p:cNvSpPr>
          <p:nvPr>
            <p:ph type="body" idx="1"/>
          </p:nvPr>
        </p:nvSpPr>
        <p:spPr>
          <a:xfrm>
            <a:off x="4879003" y="2536714"/>
            <a:ext cx="6611937" cy="36933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1pPr>
            <a:lvl2pPr marL="914400" marR="0" lvl="1"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2pPr>
            <a:lvl3pPr marL="1371600" marR="0" lvl="2"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3pPr>
            <a:lvl4pPr marL="1828800" marR="0" lvl="3"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4pPr>
            <a:lvl5pPr marL="2286000" marR="0" lvl="4"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04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목차 2">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0A1F2A4-0262-46CF-BE61-BC3D00F607E2}"/>
              </a:ext>
            </a:extLst>
          </p:cNvPr>
          <p:cNvSpPr/>
          <p:nvPr/>
        </p:nvSpPr>
        <p:spPr>
          <a:xfrm>
            <a:off x="0" y="0"/>
            <a:ext cx="12192000" cy="6858000"/>
          </a:xfrm>
          <a:prstGeom prst="rect">
            <a:avLst/>
          </a:prstGeom>
          <a:solidFill>
            <a:srgbClr val="4C4C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44083" fontAlgn="base" latinLnBrk="1">
              <a:spcBef>
                <a:spcPct val="0"/>
              </a:spcBef>
              <a:spcAft>
                <a:spcPct val="0"/>
              </a:spcAft>
            </a:pPr>
            <a:endParaRPr kumimoji="1" lang="en-US" sz="1662">
              <a:solidFill>
                <a:prstClr val="white"/>
              </a:solidFill>
            </a:endParaRPr>
          </a:p>
        </p:txBody>
      </p:sp>
      <p:sp>
        <p:nvSpPr>
          <p:cNvPr id="3" name="제목 2">
            <a:extLst>
              <a:ext uri="{FF2B5EF4-FFF2-40B4-BE49-F238E27FC236}">
                <a16:creationId xmlns:a16="http://schemas.microsoft.com/office/drawing/2014/main" id="{4D1E2319-EC79-4E93-B6B4-ED36E525899E}"/>
              </a:ext>
            </a:extLst>
          </p:cNvPr>
          <p:cNvSpPr>
            <a:spLocks noGrp="1"/>
          </p:cNvSpPr>
          <p:nvPr>
            <p:ph type="title"/>
          </p:nvPr>
        </p:nvSpPr>
        <p:spPr>
          <a:xfrm>
            <a:off x="958853" y="549278"/>
            <a:ext cx="10272183" cy="434975"/>
          </a:xfrm>
          <a:prstGeom prst="rect">
            <a:avLst/>
          </a:prstGeom>
        </p:spPr>
        <p:txBody>
          <a:bodyPr lIns="0" tIns="0" rIns="0" bIns="0"/>
          <a:lstStyle>
            <a:lvl1pPr>
              <a:defRPr sz="2308" b="1" spc="-55" baseline="0">
                <a:solidFill>
                  <a:srgbClr val="FFFFFF"/>
                </a:solidFill>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25090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7" name="Picture 1" descr="01_re.jpg">
            <a:extLst>
              <a:ext uri="{FF2B5EF4-FFF2-40B4-BE49-F238E27FC236}">
                <a16:creationId xmlns:a16="http://schemas.microsoft.com/office/drawing/2014/main" id="{56E98E74-6821-4158-B239-9EB6753E8D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96090" y="241783"/>
            <a:ext cx="5131941" cy="6416978"/>
          </a:xfrm>
          <a:prstGeom prst="rect">
            <a:avLst/>
          </a:prstGeom>
        </p:spPr>
      </p:pic>
      <p:sp>
        <p:nvSpPr>
          <p:cNvPr id="8" name="직사각형 20">
            <a:extLst>
              <a:ext uri="{FF2B5EF4-FFF2-40B4-BE49-F238E27FC236}">
                <a16:creationId xmlns:a16="http://schemas.microsoft.com/office/drawing/2014/main" id="{81DF3CF7-2203-42A7-9CA0-B820AD7968CF}"/>
              </a:ext>
            </a:extLst>
          </p:cNvPr>
          <p:cNvSpPr/>
          <p:nvPr userDrawn="1"/>
        </p:nvSpPr>
        <p:spPr>
          <a:xfrm>
            <a:off x="1" y="-2"/>
            <a:ext cx="7632172" cy="68580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67058" indent="-167058" algn="ctr" defTabSz="900043" fontAlgn="base">
              <a:spcBef>
                <a:spcPts val="462"/>
              </a:spcBef>
              <a:spcAft>
                <a:spcPct val="0"/>
              </a:spcAft>
              <a:buClr>
                <a:prstClr val="black">
                  <a:lumMod val="65000"/>
                  <a:lumOff val="35000"/>
                </a:prstClr>
              </a:buClr>
              <a:buSzPct val="70000"/>
              <a:buFont typeface="Wingdings" pitchFamily="2" charset="2"/>
              <a:buChar char="l"/>
            </a:pPr>
            <a:endParaRPr kumimoji="1" lang="ko-KR" altLang="en-US" sz="1200" spc="-55">
              <a:solidFill>
                <a:prstClr val="black">
                  <a:lumMod val="50000"/>
                  <a:lumOff val="50000"/>
                </a:prstClr>
              </a:solidFill>
            </a:endParaRPr>
          </a:p>
        </p:txBody>
      </p:sp>
      <p:pic>
        <p:nvPicPr>
          <p:cNvPr id="2" name="Picture 3" descr="C:\Users\user\Desktop\KT Brand Slogan_활용소스(KT)_가로형.png">
            <a:extLst>
              <a:ext uri="{FF2B5EF4-FFF2-40B4-BE49-F238E27FC236}">
                <a16:creationId xmlns:a16="http://schemas.microsoft.com/office/drawing/2014/main" id="{CC7C1D72-DA23-434C-A1D4-53DDA9AD5FDA}"/>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3" t="31345" r="50376"/>
          <a:stretch/>
        </p:blipFill>
        <p:spPr bwMode="auto">
          <a:xfrm>
            <a:off x="639233" y="496886"/>
            <a:ext cx="1529360" cy="3463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user\Desktop\KT Brand Slogan_활용소스(KT)_가로형.png">
            <a:extLst>
              <a:ext uri="{FF2B5EF4-FFF2-40B4-BE49-F238E27FC236}">
                <a16:creationId xmlns:a16="http://schemas.microsoft.com/office/drawing/2014/main" id="{4D215DC4-074C-4AC9-B5D1-CEEB1D465C66}"/>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1185"/>
          <a:stretch/>
        </p:blipFill>
        <p:spPr bwMode="auto">
          <a:xfrm>
            <a:off x="6356427" y="5880517"/>
            <a:ext cx="874771" cy="504410"/>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4"/>
          <p:cNvSpPr>
            <a:spLocks noGrp="1"/>
          </p:cNvSpPr>
          <p:nvPr>
            <p:ph type="title"/>
          </p:nvPr>
        </p:nvSpPr>
        <p:spPr>
          <a:xfrm>
            <a:off x="657801" y="2221773"/>
            <a:ext cx="6655633" cy="1325563"/>
          </a:xfrm>
          <a:prstGeom prst="rect">
            <a:avLst/>
          </a:prstGeom>
        </p:spPr>
        <p:txBody>
          <a:bodyPr/>
          <a:lstStyle>
            <a:lvl1pPr>
              <a:defRPr sz="2954" b="1">
                <a:solidFill>
                  <a:srgbClr val="4C4C4E"/>
                </a:solidFill>
              </a:defRPr>
            </a:lvl1pPr>
          </a:lstStyle>
          <a:p>
            <a:r>
              <a:rPr lang="ko-KR" altLang="en-US" dirty="0"/>
              <a:t>마스터 제목 스타일 편집</a:t>
            </a:r>
          </a:p>
        </p:txBody>
      </p:sp>
    </p:spTree>
    <p:extLst>
      <p:ext uri="{BB962C8B-B14F-4D97-AF65-F5344CB8AC3E}">
        <p14:creationId xmlns:p14="http://schemas.microsoft.com/office/powerpoint/2010/main" val="2750518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8335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9" r:id="rId3"/>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48406" y="1947308"/>
            <a:ext cx="10771186" cy="707886"/>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altLang="ko-KR" b="1" dirty="0">
                <a:latin typeface="Noto Sans Kannada" panose="020B0502040504020204" pitchFamily="34" charset="0"/>
                <a:cs typeface="Noto Sans Kannada" panose="020B0502040504020204" pitchFamily="34" charset="0"/>
              </a:rPr>
              <a:t>[AIS]AWS Estimated cost</a:t>
            </a:r>
            <a:r>
              <a:rPr lang="ko-KR" altLang="en-US" b="1" dirty="0">
                <a:latin typeface="Noto Sans Kannada" panose="020B0502040504020204" pitchFamily="34" charset="0"/>
                <a:cs typeface="Noto Sans Kannada" panose="020B0502040504020204" pitchFamily="34" charset="0"/>
              </a:rPr>
              <a:t> </a:t>
            </a:r>
            <a:r>
              <a:rPr lang="en-US" altLang="ko-KR" b="1" dirty="0">
                <a:latin typeface="Noto Sans Kannada" panose="020B0502040504020204" pitchFamily="34" charset="0"/>
                <a:cs typeface="Noto Sans Kannada" panose="020B0502040504020204" pitchFamily="34" charset="0"/>
              </a:rPr>
              <a:t>&amp;</a:t>
            </a:r>
            <a:r>
              <a:rPr lang="ko-KR" altLang="en-US" b="1" dirty="0">
                <a:latin typeface="Noto Sans Kannada" panose="020B0502040504020204" pitchFamily="34" charset="0"/>
                <a:cs typeface="Noto Sans Kannada" panose="020B0502040504020204" pitchFamily="34" charset="0"/>
              </a:rPr>
              <a:t> </a:t>
            </a:r>
            <a:r>
              <a:rPr lang="en-US" altLang="ko-KR" b="1" dirty="0">
                <a:latin typeface="Noto Sans Kannada" panose="020B0502040504020204" pitchFamily="34" charset="0"/>
                <a:cs typeface="Noto Sans Kannada" panose="020B0502040504020204" pitchFamily="34" charset="0"/>
              </a:rPr>
              <a:t>Assumed TPS</a:t>
            </a:r>
            <a:endParaRPr b="1" dirty="0">
              <a:latin typeface="Noto Sans Kannada" panose="020B0502040504020204" pitchFamily="34" charset="0"/>
              <a:cs typeface="Noto Sans Kannada" panose="020B0502040504020204" pitchFamily="34" charset="0"/>
            </a:endParaRPr>
          </a:p>
        </p:txBody>
      </p:sp>
      <p:pic>
        <p:nvPicPr>
          <p:cNvPr id="7" name="Picture 4" descr="Corporate Identity | KT">
            <a:extLst>
              <a:ext uri="{FF2B5EF4-FFF2-40B4-BE49-F238E27FC236}">
                <a16:creationId xmlns:a16="http://schemas.microsoft.com/office/drawing/2014/main" id="{F60DC2AF-A2D6-45EC-B8DF-4F4F8711C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52E931F-FC9C-F5E8-9523-B628EDB3B854}"/>
              </a:ext>
            </a:extLst>
          </p:cNvPr>
          <p:cNvSpPr>
            <a:spLocks noGrp="1"/>
          </p:cNvSpPr>
          <p:nvPr>
            <p:ph type="body" idx="1"/>
          </p:nvPr>
        </p:nvSpPr>
        <p:spPr>
          <a:xfrm>
            <a:off x="908479" y="547566"/>
            <a:ext cx="4162425" cy="461624"/>
          </a:xfrm>
        </p:spPr>
        <p:txBody>
          <a:bodyPr/>
          <a:lstStyle/>
          <a:p>
            <a:r>
              <a:rPr kumimoji="1" lang="en" altLang="ko-Kore-KR" dirty="0"/>
              <a:t>Hybrid  plan</a:t>
            </a:r>
            <a:r>
              <a:rPr kumimoji="1" lang="en-US" altLang="ko-KR" dirty="0"/>
              <a:t>-1</a:t>
            </a:r>
            <a:endParaRPr kumimoji="1" lang="ko-Kore-KR" altLang="en-US" dirty="0"/>
          </a:p>
        </p:txBody>
      </p:sp>
      <p:grpSp>
        <p:nvGrpSpPr>
          <p:cNvPr id="46" name="그룹 45">
            <a:extLst>
              <a:ext uri="{FF2B5EF4-FFF2-40B4-BE49-F238E27FC236}">
                <a16:creationId xmlns:a16="http://schemas.microsoft.com/office/drawing/2014/main" id="{EFF4D362-8FC4-C43E-AAD8-8889AD2766BC}"/>
              </a:ext>
            </a:extLst>
          </p:cNvPr>
          <p:cNvGrpSpPr/>
          <p:nvPr/>
        </p:nvGrpSpPr>
        <p:grpSpPr>
          <a:xfrm>
            <a:off x="1336893" y="1572806"/>
            <a:ext cx="2790007" cy="1856195"/>
            <a:chOff x="1336893" y="1572806"/>
            <a:chExt cx="3734011" cy="2112498"/>
          </a:xfrm>
        </p:grpSpPr>
        <p:sp>
          <p:nvSpPr>
            <p:cNvPr id="6" name="직사각형 5">
              <a:extLst>
                <a:ext uri="{FF2B5EF4-FFF2-40B4-BE49-F238E27FC236}">
                  <a16:creationId xmlns:a16="http://schemas.microsoft.com/office/drawing/2014/main" id="{5BD6E0F0-614F-82B3-D483-39DC25E253B9}"/>
                </a:ext>
              </a:extLst>
            </p:cNvPr>
            <p:cNvSpPr/>
            <p:nvPr/>
          </p:nvSpPr>
          <p:spPr>
            <a:xfrm>
              <a:off x="1494351" y="3080829"/>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 name="직사각형 6">
              <a:extLst>
                <a:ext uri="{FF2B5EF4-FFF2-40B4-BE49-F238E27FC236}">
                  <a16:creationId xmlns:a16="http://schemas.microsoft.com/office/drawing/2014/main" id="{B4214697-2BAC-FF17-42F7-63AA260BD51B}"/>
                </a:ext>
              </a:extLst>
            </p:cNvPr>
            <p:cNvSpPr/>
            <p:nvPr/>
          </p:nvSpPr>
          <p:spPr>
            <a:xfrm>
              <a:off x="1499126" y="1843261"/>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8" name="모서리가 둥근 직사각형">
              <a:extLst>
                <a:ext uri="{FF2B5EF4-FFF2-40B4-BE49-F238E27FC236}">
                  <a16:creationId xmlns:a16="http://schemas.microsoft.com/office/drawing/2014/main" id="{3C6CA87E-5171-27D2-A30A-17D3EB8DAD15}"/>
                </a:ext>
              </a:extLst>
            </p:cNvPr>
            <p:cNvSpPr/>
            <p:nvPr/>
          </p:nvSpPr>
          <p:spPr>
            <a:xfrm>
              <a:off x="2384597" y="1920302"/>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id="{B9ED5633-F87D-E70D-D535-E6DC02276DFF}"/>
                </a:ext>
              </a:extLst>
            </p:cNvPr>
            <p:cNvGrpSpPr/>
            <p:nvPr/>
          </p:nvGrpSpPr>
          <p:grpSpPr>
            <a:xfrm>
              <a:off x="2487454" y="2031914"/>
              <a:ext cx="1777866" cy="721477"/>
              <a:chOff x="2233632" y="4759971"/>
              <a:chExt cx="2877056" cy="1386211"/>
            </a:xfrm>
            <a:pattFill prst="openDmnd">
              <a:fgClr>
                <a:srgbClr val="7D7D7D">
                  <a:lumMod val="20000"/>
                  <a:lumOff val="80000"/>
                </a:srgbClr>
              </a:fgClr>
              <a:bgClr>
                <a:sysClr val="window" lastClr="FFFFFF"/>
              </a:bgClr>
            </a:pattFill>
          </p:grpSpPr>
          <p:sp>
            <p:nvSpPr>
              <p:cNvPr id="10" name="본부 기술 리더 커뮤니티…">
                <a:extLst>
                  <a:ext uri="{FF2B5EF4-FFF2-40B4-BE49-F238E27FC236}">
                    <a16:creationId xmlns:a16="http://schemas.microsoft.com/office/drawing/2014/main" id="{237450B2-50AF-2F99-1506-CF74636FAD7B}"/>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11" name="Cloud Native, ML 기술 지향">
                <a:extLst>
                  <a:ext uri="{FF2B5EF4-FFF2-40B4-BE49-F238E27FC236}">
                    <a16:creationId xmlns:a16="http://schemas.microsoft.com/office/drawing/2014/main" id="{7C40F064-59E2-09F3-472D-1DA3E2BC196A}"/>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12" name="TextBox 11">
              <a:extLst>
                <a:ext uri="{FF2B5EF4-FFF2-40B4-BE49-F238E27FC236}">
                  <a16:creationId xmlns:a16="http://schemas.microsoft.com/office/drawing/2014/main" id="{D539DBA4-3B22-3F57-9972-44A96AD2269D}"/>
                </a:ext>
              </a:extLst>
            </p:cNvPr>
            <p:cNvSpPr txBox="1"/>
            <p:nvPr/>
          </p:nvSpPr>
          <p:spPr>
            <a:xfrm>
              <a:off x="1336893" y="1572806"/>
              <a:ext cx="3734011" cy="2112498"/>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13" name="Cloud Native, ML 기술 지향">
              <a:extLst>
                <a:ext uri="{FF2B5EF4-FFF2-40B4-BE49-F238E27FC236}">
                  <a16:creationId xmlns:a16="http://schemas.microsoft.com/office/drawing/2014/main" id="{00CE891D-4174-ADC4-5642-FDFC5264A257}"/>
                </a:ext>
              </a:extLst>
            </p:cNvPr>
            <p:cNvSpPr/>
            <p:nvPr/>
          </p:nvSpPr>
          <p:spPr>
            <a:xfrm>
              <a:off x="3087089"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4" name="Cloud Native, ML 기술 지향">
              <a:extLst>
                <a:ext uri="{FF2B5EF4-FFF2-40B4-BE49-F238E27FC236}">
                  <a16:creationId xmlns:a16="http://schemas.microsoft.com/office/drawing/2014/main" id="{90F37B35-18A1-8AB6-4119-4F2BC9899921}"/>
                </a:ext>
              </a:extLst>
            </p:cNvPr>
            <p:cNvSpPr/>
            <p:nvPr/>
          </p:nvSpPr>
          <p:spPr>
            <a:xfrm>
              <a:off x="3643223"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5" name="원통[C] 14">
              <a:extLst>
                <a:ext uri="{FF2B5EF4-FFF2-40B4-BE49-F238E27FC236}">
                  <a16:creationId xmlns:a16="http://schemas.microsoft.com/office/drawing/2014/main" id="{D87EF3AC-CDF1-9217-9017-245EF2E800B9}"/>
                </a:ext>
              </a:extLst>
            </p:cNvPr>
            <p:cNvSpPr/>
            <p:nvPr/>
          </p:nvSpPr>
          <p:spPr>
            <a:xfrm>
              <a:off x="32272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16" name="원통[C] 15">
              <a:extLst>
                <a:ext uri="{FF2B5EF4-FFF2-40B4-BE49-F238E27FC236}">
                  <a16:creationId xmlns:a16="http://schemas.microsoft.com/office/drawing/2014/main" id="{C703F82D-8331-F006-86B7-575429B2876B}"/>
                </a:ext>
              </a:extLst>
            </p:cNvPr>
            <p:cNvSpPr/>
            <p:nvPr/>
          </p:nvSpPr>
          <p:spPr>
            <a:xfrm>
              <a:off x="26906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17" name="원통[C] 16">
              <a:extLst>
                <a:ext uri="{FF2B5EF4-FFF2-40B4-BE49-F238E27FC236}">
                  <a16:creationId xmlns:a16="http://schemas.microsoft.com/office/drawing/2014/main" id="{C64ECF63-288E-2DB1-4988-774A7259AB5B}"/>
                </a:ext>
              </a:extLst>
            </p:cNvPr>
            <p:cNvSpPr/>
            <p:nvPr/>
          </p:nvSpPr>
          <p:spPr>
            <a:xfrm>
              <a:off x="3778848" y="316346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18" name="TextBox 17">
              <a:extLst>
                <a:ext uri="{FF2B5EF4-FFF2-40B4-BE49-F238E27FC236}">
                  <a16:creationId xmlns:a16="http://schemas.microsoft.com/office/drawing/2014/main" id="{4764C6B2-E232-DC85-12F1-63F28EB86546}"/>
                </a:ext>
              </a:extLst>
            </p:cNvPr>
            <p:cNvSpPr txBox="1"/>
            <p:nvPr/>
          </p:nvSpPr>
          <p:spPr>
            <a:xfrm>
              <a:off x="1642372" y="2298170"/>
              <a:ext cx="545342" cy="307777"/>
            </a:xfrm>
            <a:prstGeom prst="rect">
              <a:avLst/>
            </a:prstGeom>
            <a:noFill/>
          </p:spPr>
          <p:txBody>
            <a:bodyPr wrap="none" rtlCol="0">
              <a:spAutoFit/>
            </a:bodyPr>
            <a:lstStyle/>
            <a:p>
              <a:r>
                <a:rPr kumimoji="1" lang="en-US" altLang="ko-Kore-KR" dirty="0"/>
                <a:t>EKS</a:t>
              </a:r>
              <a:endParaRPr kumimoji="1" lang="ko-Kore-KR" altLang="en-US" dirty="0"/>
            </a:p>
          </p:txBody>
        </p:sp>
        <p:sp>
          <p:nvSpPr>
            <p:cNvPr id="19" name="TextBox 18">
              <a:extLst>
                <a:ext uri="{FF2B5EF4-FFF2-40B4-BE49-F238E27FC236}">
                  <a16:creationId xmlns:a16="http://schemas.microsoft.com/office/drawing/2014/main" id="{1A0E3235-D731-F925-3516-9F9F92130F01}"/>
                </a:ext>
              </a:extLst>
            </p:cNvPr>
            <p:cNvSpPr txBox="1"/>
            <p:nvPr/>
          </p:nvSpPr>
          <p:spPr>
            <a:xfrm>
              <a:off x="1642961" y="3125049"/>
              <a:ext cx="564578" cy="307777"/>
            </a:xfrm>
            <a:prstGeom prst="rect">
              <a:avLst/>
            </a:prstGeom>
            <a:noFill/>
          </p:spPr>
          <p:txBody>
            <a:bodyPr wrap="none" rtlCol="0">
              <a:spAutoFit/>
            </a:bodyPr>
            <a:lstStyle/>
            <a:p>
              <a:r>
                <a:rPr kumimoji="1" lang="en-US" altLang="ko-Kore-KR" dirty="0"/>
                <a:t>RDS</a:t>
              </a:r>
              <a:endParaRPr kumimoji="1" lang="ko-Kore-KR" altLang="en-US" dirty="0"/>
            </a:p>
          </p:txBody>
        </p:sp>
      </p:grpSp>
      <p:grpSp>
        <p:nvGrpSpPr>
          <p:cNvPr id="47" name="그룹 46">
            <a:extLst>
              <a:ext uri="{FF2B5EF4-FFF2-40B4-BE49-F238E27FC236}">
                <a16:creationId xmlns:a16="http://schemas.microsoft.com/office/drawing/2014/main" id="{0C1826C8-E606-FDC5-1BB1-9723EE20313A}"/>
              </a:ext>
            </a:extLst>
          </p:cNvPr>
          <p:cNvGrpSpPr/>
          <p:nvPr/>
        </p:nvGrpSpPr>
        <p:grpSpPr>
          <a:xfrm>
            <a:off x="8448566" y="1572806"/>
            <a:ext cx="2790006" cy="1856194"/>
            <a:chOff x="5787252" y="3984978"/>
            <a:chExt cx="3734010" cy="2112497"/>
          </a:xfrm>
        </p:grpSpPr>
        <p:sp>
          <p:nvSpPr>
            <p:cNvPr id="4" name="직사각형 3">
              <a:extLst>
                <a:ext uri="{FF2B5EF4-FFF2-40B4-BE49-F238E27FC236}">
                  <a16:creationId xmlns:a16="http://schemas.microsoft.com/office/drawing/2014/main" id="{7DD46234-882F-6449-5A77-F62C3CCE34FC}"/>
                </a:ext>
              </a:extLst>
            </p:cNvPr>
            <p:cNvSpPr/>
            <p:nvPr/>
          </p:nvSpPr>
          <p:spPr>
            <a:xfrm>
              <a:off x="5894662" y="5493001"/>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직사각형 4">
              <a:extLst>
                <a:ext uri="{FF2B5EF4-FFF2-40B4-BE49-F238E27FC236}">
                  <a16:creationId xmlns:a16="http://schemas.microsoft.com/office/drawing/2014/main" id="{C997BB64-ACC4-6CA0-EDCD-93C6E8D66E30}"/>
                </a:ext>
              </a:extLst>
            </p:cNvPr>
            <p:cNvSpPr/>
            <p:nvPr/>
          </p:nvSpPr>
          <p:spPr>
            <a:xfrm>
              <a:off x="5894663" y="4255434"/>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20" name="모서리가 둥근 직사각형">
              <a:extLst>
                <a:ext uri="{FF2B5EF4-FFF2-40B4-BE49-F238E27FC236}">
                  <a16:creationId xmlns:a16="http://schemas.microsoft.com/office/drawing/2014/main" id="{30B006C6-C449-A9D5-091E-A27BFD5711CF}"/>
                </a:ext>
              </a:extLst>
            </p:cNvPr>
            <p:cNvSpPr/>
            <p:nvPr/>
          </p:nvSpPr>
          <p:spPr>
            <a:xfrm>
              <a:off x="6747570" y="4332475"/>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21" name="그룹 20">
              <a:extLst>
                <a:ext uri="{FF2B5EF4-FFF2-40B4-BE49-F238E27FC236}">
                  <a16:creationId xmlns:a16="http://schemas.microsoft.com/office/drawing/2014/main" id="{FAEA3448-CE99-26E7-0DE1-BBF24A655CEF}"/>
                </a:ext>
              </a:extLst>
            </p:cNvPr>
            <p:cNvGrpSpPr/>
            <p:nvPr/>
          </p:nvGrpSpPr>
          <p:grpSpPr>
            <a:xfrm>
              <a:off x="6850427" y="4444087"/>
              <a:ext cx="1777866" cy="721477"/>
              <a:chOff x="2233632" y="4759971"/>
              <a:chExt cx="2877056" cy="1386211"/>
            </a:xfrm>
            <a:pattFill prst="openDmnd">
              <a:fgClr>
                <a:srgbClr val="7D7D7D">
                  <a:lumMod val="20000"/>
                  <a:lumOff val="80000"/>
                </a:srgbClr>
              </a:fgClr>
              <a:bgClr>
                <a:sysClr val="window" lastClr="FFFFFF"/>
              </a:bgClr>
            </a:pattFill>
          </p:grpSpPr>
          <p:sp>
            <p:nvSpPr>
              <p:cNvPr id="22" name="본부 기술 리더 커뮤니티…">
                <a:extLst>
                  <a:ext uri="{FF2B5EF4-FFF2-40B4-BE49-F238E27FC236}">
                    <a16:creationId xmlns:a16="http://schemas.microsoft.com/office/drawing/2014/main" id="{7F93E782-69F2-C7DB-3FEC-B42FAA7E820F}"/>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23" name="Cloud Native, ML 기술 지향">
                <a:extLst>
                  <a:ext uri="{FF2B5EF4-FFF2-40B4-BE49-F238E27FC236}">
                    <a16:creationId xmlns:a16="http://schemas.microsoft.com/office/drawing/2014/main" id="{81A4C6A9-B8C4-8E57-B289-2BBB9FEF0EF2}"/>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24" name="TextBox 23">
              <a:extLst>
                <a:ext uri="{FF2B5EF4-FFF2-40B4-BE49-F238E27FC236}">
                  <a16:creationId xmlns:a16="http://schemas.microsoft.com/office/drawing/2014/main" id="{02AC5F5B-A1B6-B3E4-4541-109D6C1CE77B}"/>
                </a:ext>
              </a:extLst>
            </p:cNvPr>
            <p:cNvSpPr txBox="1"/>
            <p:nvPr/>
          </p:nvSpPr>
          <p:spPr>
            <a:xfrm>
              <a:off x="5787252" y="3984978"/>
              <a:ext cx="3734010" cy="2112497"/>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25" name="Cloud Native, ML 기술 지향">
              <a:extLst>
                <a:ext uri="{FF2B5EF4-FFF2-40B4-BE49-F238E27FC236}">
                  <a16:creationId xmlns:a16="http://schemas.microsoft.com/office/drawing/2014/main" id="{B5617071-D87E-EADF-B5FF-77F4D55094A5}"/>
                </a:ext>
              </a:extLst>
            </p:cNvPr>
            <p:cNvSpPr/>
            <p:nvPr/>
          </p:nvSpPr>
          <p:spPr>
            <a:xfrm>
              <a:off x="7450062" y="471034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6" name="Cloud Native, ML 기술 지향">
              <a:extLst>
                <a:ext uri="{FF2B5EF4-FFF2-40B4-BE49-F238E27FC236}">
                  <a16:creationId xmlns:a16="http://schemas.microsoft.com/office/drawing/2014/main" id="{52FBB679-E6F7-9C6D-0658-6EE8B696C8A4}"/>
                </a:ext>
              </a:extLst>
            </p:cNvPr>
            <p:cNvSpPr/>
            <p:nvPr/>
          </p:nvSpPr>
          <p:spPr>
            <a:xfrm>
              <a:off x="8006196" y="471034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7" name="TextBox 26">
              <a:extLst>
                <a:ext uri="{FF2B5EF4-FFF2-40B4-BE49-F238E27FC236}">
                  <a16:creationId xmlns:a16="http://schemas.microsoft.com/office/drawing/2014/main" id="{EB003FD1-EE02-9784-2AF3-BBFC8B881E6D}"/>
                </a:ext>
              </a:extLst>
            </p:cNvPr>
            <p:cNvSpPr txBox="1"/>
            <p:nvPr/>
          </p:nvSpPr>
          <p:spPr>
            <a:xfrm>
              <a:off x="6005345" y="4710343"/>
              <a:ext cx="494046" cy="307777"/>
            </a:xfrm>
            <a:prstGeom prst="rect">
              <a:avLst/>
            </a:prstGeom>
            <a:noFill/>
          </p:spPr>
          <p:txBody>
            <a:bodyPr wrap="none" rtlCol="0">
              <a:spAutoFit/>
            </a:bodyPr>
            <a:lstStyle/>
            <a:p>
              <a:r>
                <a:rPr kumimoji="1" lang="en-US" altLang="ko-Kore-KR" dirty="0"/>
                <a:t>K8s</a:t>
              </a:r>
              <a:endParaRPr kumimoji="1" lang="ko-Kore-KR" altLang="en-US" dirty="0"/>
            </a:p>
          </p:txBody>
        </p:sp>
        <p:sp>
          <p:nvSpPr>
            <p:cNvPr id="28" name="TextBox 27">
              <a:extLst>
                <a:ext uri="{FF2B5EF4-FFF2-40B4-BE49-F238E27FC236}">
                  <a16:creationId xmlns:a16="http://schemas.microsoft.com/office/drawing/2014/main" id="{B8AC9447-9CE0-3F4D-5C3F-EC2835C7F91D}"/>
                </a:ext>
              </a:extLst>
            </p:cNvPr>
            <p:cNvSpPr txBox="1"/>
            <p:nvPr/>
          </p:nvSpPr>
          <p:spPr>
            <a:xfrm>
              <a:off x="6005934" y="5537222"/>
              <a:ext cx="434734" cy="307777"/>
            </a:xfrm>
            <a:prstGeom prst="rect">
              <a:avLst/>
            </a:prstGeom>
            <a:noFill/>
          </p:spPr>
          <p:txBody>
            <a:bodyPr wrap="none" rtlCol="0">
              <a:spAutoFit/>
            </a:bodyPr>
            <a:lstStyle/>
            <a:p>
              <a:r>
                <a:rPr kumimoji="1" lang="en-US" altLang="ko-Kore-KR" dirty="0"/>
                <a:t>DB</a:t>
              </a:r>
              <a:endParaRPr kumimoji="1" lang="ko-Kore-KR" altLang="en-US" dirty="0"/>
            </a:p>
          </p:txBody>
        </p:sp>
        <p:sp>
          <p:nvSpPr>
            <p:cNvPr id="29" name="원통[C] 28">
              <a:extLst>
                <a:ext uri="{FF2B5EF4-FFF2-40B4-BE49-F238E27FC236}">
                  <a16:creationId xmlns:a16="http://schemas.microsoft.com/office/drawing/2014/main" id="{80B9AE40-D821-24A5-636E-9AD063F049ED}"/>
                </a:ext>
              </a:extLst>
            </p:cNvPr>
            <p:cNvSpPr/>
            <p:nvPr/>
          </p:nvSpPr>
          <p:spPr>
            <a:xfrm>
              <a:off x="7590260" y="557293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30" name="원통[C] 29">
              <a:extLst>
                <a:ext uri="{FF2B5EF4-FFF2-40B4-BE49-F238E27FC236}">
                  <a16:creationId xmlns:a16="http://schemas.microsoft.com/office/drawing/2014/main" id="{D9C442F9-ED43-F9A5-3118-112A74CBECBC}"/>
                </a:ext>
              </a:extLst>
            </p:cNvPr>
            <p:cNvSpPr/>
            <p:nvPr/>
          </p:nvSpPr>
          <p:spPr>
            <a:xfrm>
              <a:off x="7053660" y="557293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31" name="원통[C] 30">
              <a:extLst>
                <a:ext uri="{FF2B5EF4-FFF2-40B4-BE49-F238E27FC236}">
                  <a16:creationId xmlns:a16="http://schemas.microsoft.com/office/drawing/2014/main" id="{CCBE19DB-3002-36A8-9AAB-8F1273560E74}"/>
                </a:ext>
              </a:extLst>
            </p:cNvPr>
            <p:cNvSpPr/>
            <p:nvPr/>
          </p:nvSpPr>
          <p:spPr>
            <a:xfrm>
              <a:off x="8141821" y="557564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grpSp>
      <p:sp>
        <p:nvSpPr>
          <p:cNvPr id="48" name="TextBox 47">
            <a:extLst>
              <a:ext uri="{FF2B5EF4-FFF2-40B4-BE49-F238E27FC236}">
                <a16:creationId xmlns:a16="http://schemas.microsoft.com/office/drawing/2014/main" id="{16140593-B0EB-BC75-3A18-AC0C04606427}"/>
              </a:ext>
            </a:extLst>
          </p:cNvPr>
          <p:cNvSpPr txBox="1"/>
          <p:nvPr/>
        </p:nvSpPr>
        <p:spPr>
          <a:xfrm>
            <a:off x="5545394" y="6533535"/>
            <a:ext cx="184731" cy="307777"/>
          </a:xfrm>
          <a:prstGeom prst="rect">
            <a:avLst/>
          </a:prstGeom>
          <a:noFill/>
        </p:spPr>
        <p:txBody>
          <a:bodyPr wrap="none" rtlCol="0">
            <a:spAutoFit/>
          </a:bodyPr>
          <a:lstStyle/>
          <a:p>
            <a:endParaRPr kumimoji="1" lang="ko-Kore-KR" altLang="en-US" dirty="0"/>
          </a:p>
        </p:txBody>
      </p:sp>
      <p:grpSp>
        <p:nvGrpSpPr>
          <p:cNvPr id="49" name="그룹 48">
            <a:extLst>
              <a:ext uri="{FF2B5EF4-FFF2-40B4-BE49-F238E27FC236}">
                <a16:creationId xmlns:a16="http://schemas.microsoft.com/office/drawing/2014/main" id="{5B7BBAFA-7D46-FA46-D9AE-6A42EF41BD58}"/>
              </a:ext>
            </a:extLst>
          </p:cNvPr>
          <p:cNvGrpSpPr/>
          <p:nvPr/>
        </p:nvGrpSpPr>
        <p:grpSpPr>
          <a:xfrm>
            <a:off x="5222362" y="1572806"/>
            <a:ext cx="2790007" cy="1856195"/>
            <a:chOff x="1336893" y="1572806"/>
            <a:chExt cx="3734011" cy="2112498"/>
          </a:xfrm>
        </p:grpSpPr>
        <p:sp>
          <p:nvSpPr>
            <p:cNvPr id="50" name="직사각형 49">
              <a:extLst>
                <a:ext uri="{FF2B5EF4-FFF2-40B4-BE49-F238E27FC236}">
                  <a16:creationId xmlns:a16="http://schemas.microsoft.com/office/drawing/2014/main" id="{D4A335D7-B838-3FC7-A8A3-6C6528541CB6}"/>
                </a:ext>
              </a:extLst>
            </p:cNvPr>
            <p:cNvSpPr/>
            <p:nvPr/>
          </p:nvSpPr>
          <p:spPr>
            <a:xfrm>
              <a:off x="1494351" y="3080829"/>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1" name="직사각형 50">
              <a:extLst>
                <a:ext uri="{FF2B5EF4-FFF2-40B4-BE49-F238E27FC236}">
                  <a16:creationId xmlns:a16="http://schemas.microsoft.com/office/drawing/2014/main" id="{8C1E288F-F294-FDF4-F76C-96F8FA1B202A}"/>
                </a:ext>
              </a:extLst>
            </p:cNvPr>
            <p:cNvSpPr/>
            <p:nvPr/>
          </p:nvSpPr>
          <p:spPr>
            <a:xfrm>
              <a:off x="1499126" y="1843261"/>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52" name="모서리가 둥근 직사각형">
              <a:extLst>
                <a:ext uri="{FF2B5EF4-FFF2-40B4-BE49-F238E27FC236}">
                  <a16:creationId xmlns:a16="http://schemas.microsoft.com/office/drawing/2014/main" id="{DE9E7931-D297-473C-D4FD-3463B25E5D88}"/>
                </a:ext>
              </a:extLst>
            </p:cNvPr>
            <p:cNvSpPr/>
            <p:nvPr/>
          </p:nvSpPr>
          <p:spPr>
            <a:xfrm>
              <a:off x="2384597" y="1920302"/>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53" name="그룹 52">
              <a:extLst>
                <a:ext uri="{FF2B5EF4-FFF2-40B4-BE49-F238E27FC236}">
                  <a16:creationId xmlns:a16="http://schemas.microsoft.com/office/drawing/2014/main" id="{63F5DB4D-0F97-2093-05AD-69983F6A75C6}"/>
                </a:ext>
              </a:extLst>
            </p:cNvPr>
            <p:cNvGrpSpPr/>
            <p:nvPr/>
          </p:nvGrpSpPr>
          <p:grpSpPr>
            <a:xfrm>
              <a:off x="2487454" y="2031914"/>
              <a:ext cx="1777866" cy="721477"/>
              <a:chOff x="2233632" y="4759971"/>
              <a:chExt cx="2877056" cy="1386211"/>
            </a:xfrm>
            <a:pattFill prst="openDmnd">
              <a:fgClr>
                <a:srgbClr val="7D7D7D">
                  <a:lumMod val="20000"/>
                  <a:lumOff val="80000"/>
                </a:srgbClr>
              </a:fgClr>
              <a:bgClr>
                <a:sysClr val="window" lastClr="FFFFFF"/>
              </a:bgClr>
            </a:pattFill>
          </p:grpSpPr>
          <p:sp>
            <p:nvSpPr>
              <p:cNvPr id="62" name="본부 기술 리더 커뮤니티…">
                <a:extLst>
                  <a:ext uri="{FF2B5EF4-FFF2-40B4-BE49-F238E27FC236}">
                    <a16:creationId xmlns:a16="http://schemas.microsoft.com/office/drawing/2014/main" id="{E6BA599E-DE4D-61B5-9164-7DD516041389}"/>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63" name="Cloud Native, ML 기술 지향">
                <a:extLst>
                  <a:ext uri="{FF2B5EF4-FFF2-40B4-BE49-F238E27FC236}">
                    <a16:creationId xmlns:a16="http://schemas.microsoft.com/office/drawing/2014/main" id="{CE1C7CE7-5CA4-7083-A627-8A349D2DB0D7}"/>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54" name="TextBox 53">
              <a:extLst>
                <a:ext uri="{FF2B5EF4-FFF2-40B4-BE49-F238E27FC236}">
                  <a16:creationId xmlns:a16="http://schemas.microsoft.com/office/drawing/2014/main" id="{FA2FD0A2-F22F-2D5E-9B55-0DF0539FA6AB}"/>
                </a:ext>
              </a:extLst>
            </p:cNvPr>
            <p:cNvSpPr txBox="1"/>
            <p:nvPr/>
          </p:nvSpPr>
          <p:spPr>
            <a:xfrm>
              <a:off x="1336893" y="1572806"/>
              <a:ext cx="3734011" cy="2112498"/>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55" name="Cloud Native, ML 기술 지향">
              <a:extLst>
                <a:ext uri="{FF2B5EF4-FFF2-40B4-BE49-F238E27FC236}">
                  <a16:creationId xmlns:a16="http://schemas.microsoft.com/office/drawing/2014/main" id="{2E2D714A-6279-391C-E16A-EE20FFB04A90}"/>
                </a:ext>
              </a:extLst>
            </p:cNvPr>
            <p:cNvSpPr/>
            <p:nvPr/>
          </p:nvSpPr>
          <p:spPr>
            <a:xfrm>
              <a:off x="3087089"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56" name="Cloud Native, ML 기술 지향">
              <a:extLst>
                <a:ext uri="{FF2B5EF4-FFF2-40B4-BE49-F238E27FC236}">
                  <a16:creationId xmlns:a16="http://schemas.microsoft.com/office/drawing/2014/main" id="{B22D38AE-F776-3080-7059-40D73B671F33}"/>
                </a:ext>
              </a:extLst>
            </p:cNvPr>
            <p:cNvSpPr/>
            <p:nvPr/>
          </p:nvSpPr>
          <p:spPr>
            <a:xfrm>
              <a:off x="3643223"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57" name="원통[C] 56">
              <a:extLst>
                <a:ext uri="{FF2B5EF4-FFF2-40B4-BE49-F238E27FC236}">
                  <a16:creationId xmlns:a16="http://schemas.microsoft.com/office/drawing/2014/main" id="{F2EF2F68-39B3-F9DA-0DEC-57F49177AD93}"/>
                </a:ext>
              </a:extLst>
            </p:cNvPr>
            <p:cNvSpPr/>
            <p:nvPr/>
          </p:nvSpPr>
          <p:spPr>
            <a:xfrm>
              <a:off x="32272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58" name="원통[C] 57">
              <a:extLst>
                <a:ext uri="{FF2B5EF4-FFF2-40B4-BE49-F238E27FC236}">
                  <a16:creationId xmlns:a16="http://schemas.microsoft.com/office/drawing/2014/main" id="{E4E67DDE-0141-B140-A491-715FAA7DC287}"/>
                </a:ext>
              </a:extLst>
            </p:cNvPr>
            <p:cNvSpPr/>
            <p:nvPr/>
          </p:nvSpPr>
          <p:spPr>
            <a:xfrm>
              <a:off x="26906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59" name="원통[C] 58">
              <a:extLst>
                <a:ext uri="{FF2B5EF4-FFF2-40B4-BE49-F238E27FC236}">
                  <a16:creationId xmlns:a16="http://schemas.microsoft.com/office/drawing/2014/main" id="{40740A13-E5C1-601F-16FB-C4BEA3EE0901}"/>
                </a:ext>
              </a:extLst>
            </p:cNvPr>
            <p:cNvSpPr/>
            <p:nvPr/>
          </p:nvSpPr>
          <p:spPr>
            <a:xfrm>
              <a:off x="3778848" y="316346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60" name="TextBox 59">
              <a:extLst>
                <a:ext uri="{FF2B5EF4-FFF2-40B4-BE49-F238E27FC236}">
                  <a16:creationId xmlns:a16="http://schemas.microsoft.com/office/drawing/2014/main" id="{0E47E987-D7B8-5BF6-DBE8-BCC60EA92028}"/>
                </a:ext>
              </a:extLst>
            </p:cNvPr>
            <p:cNvSpPr txBox="1"/>
            <p:nvPr/>
          </p:nvSpPr>
          <p:spPr>
            <a:xfrm>
              <a:off x="1642372" y="2298170"/>
              <a:ext cx="545342" cy="307777"/>
            </a:xfrm>
            <a:prstGeom prst="rect">
              <a:avLst/>
            </a:prstGeom>
            <a:noFill/>
          </p:spPr>
          <p:txBody>
            <a:bodyPr wrap="none" rtlCol="0">
              <a:spAutoFit/>
            </a:bodyPr>
            <a:lstStyle/>
            <a:p>
              <a:r>
                <a:rPr kumimoji="1" lang="en-US" altLang="ko-Kore-KR" dirty="0"/>
                <a:t>EKS</a:t>
              </a:r>
              <a:endParaRPr kumimoji="1" lang="ko-Kore-KR" altLang="en-US" dirty="0"/>
            </a:p>
          </p:txBody>
        </p:sp>
        <p:sp>
          <p:nvSpPr>
            <p:cNvPr id="61" name="TextBox 60">
              <a:extLst>
                <a:ext uri="{FF2B5EF4-FFF2-40B4-BE49-F238E27FC236}">
                  <a16:creationId xmlns:a16="http://schemas.microsoft.com/office/drawing/2014/main" id="{19FAC3D1-4787-DC83-C173-AC5B0EA317F0}"/>
                </a:ext>
              </a:extLst>
            </p:cNvPr>
            <p:cNvSpPr txBox="1"/>
            <p:nvPr/>
          </p:nvSpPr>
          <p:spPr>
            <a:xfrm>
              <a:off x="1642961" y="3125049"/>
              <a:ext cx="564578" cy="307777"/>
            </a:xfrm>
            <a:prstGeom prst="rect">
              <a:avLst/>
            </a:prstGeom>
            <a:noFill/>
          </p:spPr>
          <p:txBody>
            <a:bodyPr wrap="none" rtlCol="0">
              <a:spAutoFit/>
            </a:bodyPr>
            <a:lstStyle/>
            <a:p>
              <a:r>
                <a:rPr kumimoji="1" lang="en-US" altLang="ko-Kore-KR" dirty="0"/>
                <a:t>RDS</a:t>
              </a:r>
              <a:endParaRPr kumimoji="1" lang="ko-Kore-KR" altLang="en-US" dirty="0"/>
            </a:p>
          </p:txBody>
        </p:sp>
      </p:grpSp>
      <p:sp>
        <p:nvSpPr>
          <p:cNvPr id="64" name="오른쪽 화살표[R] 63">
            <a:extLst>
              <a:ext uri="{FF2B5EF4-FFF2-40B4-BE49-F238E27FC236}">
                <a16:creationId xmlns:a16="http://schemas.microsoft.com/office/drawing/2014/main" id="{3E7F5E58-417A-67B5-07C5-C597555B7165}"/>
              </a:ext>
            </a:extLst>
          </p:cNvPr>
          <p:cNvSpPr/>
          <p:nvPr/>
        </p:nvSpPr>
        <p:spPr>
          <a:xfrm>
            <a:off x="4468761" y="2210164"/>
            <a:ext cx="412955" cy="609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66" name="꺾인 연결선[E] 65">
            <a:extLst>
              <a:ext uri="{FF2B5EF4-FFF2-40B4-BE49-F238E27FC236}">
                <a16:creationId xmlns:a16="http://schemas.microsoft.com/office/drawing/2014/main" id="{52353DCE-662C-B80E-B9FA-31E9FD9DE810}"/>
              </a:ext>
            </a:extLst>
          </p:cNvPr>
          <p:cNvCxnSpPr>
            <a:stCxn id="54" idx="2"/>
            <a:endCxn id="24" idx="2"/>
          </p:cNvCxnSpPr>
          <p:nvPr/>
        </p:nvCxnSpPr>
        <p:spPr>
          <a:xfrm rot="5400000" flipH="1" flipV="1">
            <a:off x="8230466" y="1815899"/>
            <a:ext cx="1" cy="3226203"/>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966B5C5-F93F-CAC5-E858-67CFE44AD948}"/>
              </a:ext>
            </a:extLst>
          </p:cNvPr>
          <p:cNvSpPr txBox="1"/>
          <p:nvPr/>
        </p:nvSpPr>
        <p:spPr>
          <a:xfrm>
            <a:off x="7556243" y="3579648"/>
            <a:ext cx="1348446" cy="307777"/>
          </a:xfrm>
          <a:prstGeom prst="rect">
            <a:avLst/>
          </a:prstGeom>
          <a:noFill/>
        </p:spPr>
        <p:txBody>
          <a:bodyPr wrap="none" rtlCol="0">
            <a:spAutoFit/>
          </a:bodyPr>
          <a:lstStyle/>
          <a:p>
            <a:r>
              <a:rPr kumimoji="1" lang="en-US" altLang="ko-Kore-KR" dirty="0"/>
              <a:t>Data migration</a:t>
            </a:r>
            <a:endParaRPr kumimoji="1" lang="ko-Kore-KR" altLang="en-US" dirty="0"/>
          </a:p>
        </p:txBody>
      </p:sp>
      <p:grpSp>
        <p:nvGrpSpPr>
          <p:cNvPr id="68" name="그룹 67">
            <a:extLst>
              <a:ext uri="{FF2B5EF4-FFF2-40B4-BE49-F238E27FC236}">
                <a16:creationId xmlns:a16="http://schemas.microsoft.com/office/drawing/2014/main" id="{2C88DEB9-3E0B-0766-A1F7-F5FADCDBBD9F}"/>
              </a:ext>
            </a:extLst>
          </p:cNvPr>
          <p:cNvGrpSpPr/>
          <p:nvPr/>
        </p:nvGrpSpPr>
        <p:grpSpPr>
          <a:xfrm>
            <a:off x="8448565" y="4287385"/>
            <a:ext cx="2790006" cy="1856194"/>
            <a:chOff x="5787252" y="3984978"/>
            <a:chExt cx="3734010" cy="2112497"/>
          </a:xfrm>
        </p:grpSpPr>
        <p:sp>
          <p:nvSpPr>
            <p:cNvPr id="69" name="직사각형 68">
              <a:extLst>
                <a:ext uri="{FF2B5EF4-FFF2-40B4-BE49-F238E27FC236}">
                  <a16:creationId xmlns:a16="http://schemas.microsoft.com/office/drawing/2014/main" id="{83D636C8-A55C-59DB-CA99-F405884E4789}"/>
                </a:ext>
              </a:extLst>
            </p:cNvPr>
            <p:cNvSpPr/>
            <p:nvPr/>
          </p:nvSpPr>
          <p:spPr>
            <a:xfrm>
              <a:off x="5894662" y="5493001"/>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0" name="직사각형 69">
              <a:extLst>
                <a:ext uri="{FF2B5EF4-FFF2-40B4-BE49-F238E27FC236}">
                  <a16:creationId xmlns:a16="http://schemas.microsoft.com/office/drawing/2014/main" id="{071C0EF1-E25C-B5E8-C7D9-601A59CAAD19}"/>
                </a:ext>
              </a:extLst>
            </p:cNvPr>
            <p:cNvSpPr/>
            <p:nvPr/>
          </p:nvSpPr>
          <p:spPr>
            <a:xfrm>
              <a:off x="5894663" y="4255434"/>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71" name="모서리가 둥근 직사각형">
              <a:extLst>
                <a:ext uri="{FF2B5EF4-FFF2-40B4-BE49-F238E27FC236}">
                  <a16:creationId xmlns:a16="http://schemas.microsoft.com/office/drawing/2014/main" id="{8D96475F-2B58-61E0-39FE-728600226042}"/>
                </a:ext>
              </a:extLst>
            </p:cNvPr>
            <p:cNvSpPr/>
            <p:nvPr/>
          </p:nvSpPr>
          <p:spPr>
            <a:xfrm>
              <a:off x="6747570" y="4332475"/>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72" name="그룹 71">
              <a:extLst>
                <a:ext uri="{FF2B5EF4-FFF2-40B4-BE49-F238E27FC236}">
                  <a16:creationId xmlns:a16="http://schemas.microsoft.com/office/drawing/2014/main" id="{7E7B9042-18AE-0F3A-888D-0F7662F89E74}"/>
                </a:ext>
              </a:extLst>
            </p:cNvPr>
            <p:cNvGrpSpPr/>
            <p:nvPr/>
          </p:nvGrpSpPr>
          <p:grpSpPr>
            <a:xfrm>
              <a:off x="6850427" y="4444087"/>
              <a:ext cx="1777866" cy="721477"/>
              <a:chOff x="2233632" y="4759971"/>
              <a:chExt cx="2877056" cy="1386211"/>
            </a:xfrm>
            <a:pattFill prst="openDmnd">
              <a:fgClr>
                <a:srgbClr val="7D7D7D">
                  <a:lumMod val="20000"/>
                  <a:lumOff val="80000"/>
                </a:srgbClr>
              </a:fgClr>
              <a:bgClr>
                <a:sysClr val="window" lastClr="FFFFFF"/>
              </a:bgClr>
            </a:pattFill>
          </p:grpSpPr>
          <p:sp>
            <p:nvSpPr>
              <p:cNvPr id="81" name="본부 기술 리더 커뮤니티…">
                <a:extLst>
                  <a:ext uri="{FF2B5EF4-FFF2-40B4-BE49-F238E27FC236}">
                    <a16:creationId xmlns:a16="http://schemas.microsoft.com/office/drawing/2014/main" id="{3CD04D99-B76B-B17A-0956-5E932601C624}"/>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82" name="Cloud Native, ML 기술 지향">
                <a:extLst>
                  <a:ext uri="{FF2B5EF4-FFF2-40B4-BE49-F238E27FC236}">
                    <a16:creationId xmlns:a16="http://schemas.microsoft.com/office/drawing/2014/main" id="{3EC7B7B9-7D0C-D7DB-3D60-EAB6C2CF3E70}"/>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73" name="TextBox 72">
              <a:extLst>
                <a:ext uri="{FF2B5EF4-FFF2-40B4-BE49-F238E27FC236}">
                  <a16:creationId xmlns:a16="http://schemas.microsoft.com/office/drawing/2014/main" id="{EC48C1A3-A7DB-4742-0FCC-6C75C9BA3A19}"/>
                </a:ext>
              </a:extLst>
            </p:cNvPr>
            <p:cNvSpPr txBox="1"/>
            <p:nvPr/>
          </p:nvSpPr>
          <p:spPr>
            <a:xfrm>
              <a:off x="5787252" y="3984978"/>
              <a:ext cx="3734010" cy="2112497"/>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74" name="Cloud Native, ML 기술 지향">
              <a:extLst>
                <a:ext uri="{FF2B5EF4-FFF2-40B4-BE49-F238E27FC236}">
                  <a16:creationId xmlns:a16="http://schemas.microsoft.com/office/drawing/2014/main" id="{8B613D1D-A84C-57FB-B3BD-F81B5EEE7055}"/>
                </a:ext>
              </a:extLst>
            </p:cNvPr>
            <p:cNvSpPr/>
            <p:nvPr/>
          </p:nvSpPr>
          <p:spPr>
            <a:xfrm>
              <a:off x="7450062" y="471034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75" name="Cloud Native, ML 기술 지향">
              <a:extLst>
                <a:ext uri="{FF2B5EF4-FFF2-40B4-BE49-F238E27FC236}">
                  <a16:creationId xmlns:a16="http://schemas.microsoft.com/office/drawing/2014/main" id="{A5C25FC3-48D9-9E8A-1140-96F7DEEE9835}"/>
                </a:ext>
              </a:extLst>
            </p:cNvPr>
            <p:cNvSpPr/>
            <p:nvPr/>
          </p:nvSpPr>
          <p:spPr>
            <a:xfrm>
              <a:off x="8006196" y="471034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76" name="TextBox 75">
              <a:extLst>
                <a:ext uri="{FF2B5EF4-FFF2-40B4-BE49-F238E27FC236}">
                  <a16:creationId xmlns:a16="http://schemas.microsoft.com/office/drawing/2014/main" id="{46ABFC46-5B29-4821-05BD-94808A6486EF}"/>
                </a:ext>
              </a:extLst>
            </p:cNvPr>
            <p:cNvSpPr txBox="1"/>
            <p:nvPr/>
          </p:nvSpPr>
          <p:spPr>
            <a:xfrm>
              <a:off x="6005345" y="4710343"/>
              <a:ext cx="494046" cy="307777"/>
            </a:xfrm>
            <a:prstGeom prst="rect">
              <a:avLst/>
            </a:prstGeom>
            <a:noFill/>
          </p:spPr>
          <p:txBody>
            <a:bodyPr wrap="none" rtlCol="0">
              <a:spAutoFit/>
            </a:bodyPr>
            <a:lstStyle/>
            <a:p>
              <a:r>
                <a:rPr kumimoji="1" lang="en-US" altLang="ko-Kore-KR" dirty="0"/>
                <a:t>K8s</a:t>
              </a:r>
              <a:endParaRPr kumimoji="1" lang="ko-Kore-KR" altLang="en-US" dirty="0"/>
            </a:p>
          </p:txBody>
        </p:sp>
        <p:sp>
          <p:nvSpPr>
            <p:cNvPr id="77" name="TextBox 76">
              <a:extLst>
                <a:ext uri="{FF2B5EF4-FFF2-40B4-BE49-F238E27FC236}">
                  <a16:creationId xmlns:a16="http://schemas.microsoft.com/office/drawing/2014/main" id="{98D18712-2803-CD1C-532B-DDC36768ECA8}"/>
                </a:ext>
              </a:extLst>
            </p:cNvPr>
            <p:cNvSpPr txBox="1"/>
            <p:nvPr/>
          </p:nvSpPr>
          <p:spPr>
            <a:xfrm>
              <a:off x="6005934" y="5537222"/>
              <a:ext cx="434734" cy="307777"/>
            </a:xfrm>
            <a:prstGeom prst="rect">
              <a:avLst/>
            </a:prstGeom>
            <a:noFill/>
          </p:spPr>
          <p:txBody>
            <a:bodyPr wrap="none" rtlCol="0">
              <a:spAutoFit/>
            </a:bodyPr>
            <a:lstStyle/>
            <a:p>
              <a:r>
                <a:rPr kumimoji="1" lang="en-US" altLang="ko-Kore-KR" dirty="0"/>
                <a:t>DB</a:t>
              </a:r>
              <a:endParaRPr kumimoji="1" lang="ko-Kore-KR" altLang="en-US" dirty="0"/>
            </a:p>
          </p:txBody>
        </p:sp>
        <p:sp>
          <p:nvSpPr>
            <p:cNvPr id="78" name="원통[C] 77">
              <a:extLst>
                <a:ext uri="{FF2B5EF4-FFF2-40B4-BE49-F238E27FC236}">
                  <a16:creationId xmlns:a16="http://schemas.microsoft.com/office/drawing/2014/main" id="{2B1A9E31-CBC1-6E41-E250-82C613014B44}"/>
                </a:ext>
              </a:extLst>
            </p:cNvPr>
            <p:cNvSpPr/>
            <p:nvPr/>
          </p:nvSpPr>
          <p:spPr>
            <a:xfrm>
              <a:off x="7590260" y="557293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79" name="원통[C] 78">
              <a:extLst>
                <a:ext uri="{FF2B5EF4-FFF2-40B4-BE49-F238E27FC236}">
                  <a16:creationId xmlns:a16="http://schemas.microsoft.com/office/drawing/2014/main" id="{6EA2A5C7-1782-0C23-6CBC-33F363FE18C4}"/>
                </a:ext>
              </a:extLst>
            </p:cNvPr>
            <p:cNvSpPr/>
            <p:nvPr/>
          </p:nvSpPr>
          <p:spPr>
            <a:xfrm>
              <a:off x="7053660" y="557293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80" name="원통[C] 79">
              <a:extLst>
                <a:ext uri="{FF2B5EF4-FFF2-40B4-BE49-F238E27FC236}">
                  <a16:creationId xmlns:a16="http://schemas.microsoft.com/office/drawing/2014/main" id="{595A8687-251F-1669-4667-30001FE60D44}"/>
                </a:ext>
              </a:extLst>
            </p:cNvPr>
            <p:cNvSpPr/>
            <p:nvPr/>
          </p:nvSpPr>
          <p:spPr>
            <a:xfrm>
              <a:off x="8141821" y="5575640"/>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grpSp>
      <p:grpSp>
        <p:nvGrpSpPr>
          <p:cNvPr id="83" name="그룹 82">
            <a:extLst>
              <a:ext uri="{FF2B5EF4-FFF2-40B4-BE49-F238E27FC236}">
                <a16:creationId xmlns:a16="http://schemas.microsoft.com/office/drawing/2014/main" id="{59C0EF7A-82A0-886F-3970-5264F16FEECC}"/>
              </a:ext>
            </a:extLst>
          </p:cNvPr>
          <p:cNvGrpSpPr/>
          <p:nvPr/>
        </p:nvGrpSpPr>
        <p:grpSpPr>
          <a:xfrm>
            <a:off x="5222361" y="4287385"/>
            <a:ext cx="2790007" cy="1856195"/>
            <a:chOff x="1336893" y="1572806"/>
            <a:chExt cx="3734011" cy="2112498"/>
          </a:xfrm>
        </p:grpSpPr>
        <p:sp>
          <p:nvSpPr>
            <p:cNvPr id="84" name="직사각형 83">
              <a:extLst>
                <a:ext uri="{FF2B5EF4-FFF2-40B4-BE49-F238E27FC236}">
                  <a16:creationId xmlns:a16="http://schemas.microsoft.com/office/drawing/2014/main" id="{C168E9E6-55B0-B3D1-71FC-30AC1A454388}"/>
                </a:ext>
              </a:extLst>
            </p:cNvPr>
            <p:cNvSpPr/>
            <p:nvPr/>
          </p:nvSpPr>
          <p:spPr>
            <a:xfrm>
              <a:off x="1494351" y="3080829"/>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85" name="직사각형 84">
              <a:extLst>
                <a:ext uri="{FF2B5EF4-FFF2-40B4-BE49-F238E27FC236}">
                  <a16:creationId xmlns:a16="http://schemas.microsoft.com/office/drawing/2014/main" id="{4577D046-3D8D-D41B-D800-27C4C1EEC86B}"/>
                </a:ext>
              </a:extLst>
            </p:cNvPr>
            <p:cNvSpPr/>
            <p:nvPr/>
          </p:nvSpPr>
          <p:spPr>
            <a:xfrm>
              <a:off x="1499126" y="1843261"/>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86" name="모서리가 둥근 직사각형">
              <a:extLst>
                <a:ext uri="{FF2B5EF4-FFF2-40B4-BE49-F238E27FC236}">
                  <a16:creationId xmlns:a16="http://schemas.microsoft.com/office/drawing/2014/main" id="{F0540585-631E-C5B8-66ED-1D5051542579}"/>
                </a:ext>
              </a:extLst>
            </p:cNvPr>
            <p:cNvSpPr/>
            <p:nvPr/>
          </p:nvSpPr>
          <p:spPr>
            <a:xfrm>
              <a:off x="2384597" y="1920302"/>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87" name="그룹 86">
              <a:extLst>
                <a:ext uri="{FF2B5EF4-FFF2-40B4-BE49-F238E27FC236}">
                  <a16:creationId xmlns:a16="http://schemas.microsoft.com/office/drawing/2014/main" id="{14299816-6047-0069-3C6A-396350C3308E}"/>
                </a:ext>
              </a:extLst>
            </p:cNvPr>
            <p:cNvGrpSpPr/>
            <p:nvPr/>
          </p:nvGrpSpPr>
          <p:grpSpPr>
            <a:xfrm>
              <a:off x="2487454" y="2031914"/>
              <a:ext cx="1777866" cy="721477"/>
              <a:chOff x="2233632" y="4759971"/>
              <a:chExt cx="2877056" cy="1386211"/>
            </a:xfrm>
            <a:pattFill prst="openDmnd">
              <a:fgClr>
                <a:srgbClr val="7D7D7D">
                  <a:lumMod val="20000"/>
                  <a:lumOff val="80000"/>
                </a:srgbClr>
              </a:fgClr>
              <a:bgClr>
                <a:sysClr val="window" lastClr="FFFFFF"/>
              </a:bgClr>
            </a:pattFill>
          </p:grpSpPr>
          <p:sp>
            <p:nvSpPr>
              <p:cNvPr id="96" name="본부 기술 리더 커뮤니티…">
                <a:extLst>
                  <a:ext uri="{FF2B5EF4-FFF2-40B4-BE49-F238E27FC236}">
                    <a16:creationId xmlns:a16="http://schemas.microsoft.com/office/drawing/2014/main" id="{9E91A153-C537-450A-6A13-AD4A67319524}"/>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97" name="Cloud Native, ML 기술 지향">
                <a:extLst>
                  <a:ext uri="{FF2B5EF4-FFF2-40B4-BE49-F238E27FC236}">
                    <a16:creationId xmlns:a16="http://schemas.microsoft.com/office/drawing/2014/main" id="{9843196A-DE81-62D7-6665-4285F20D4879}"/>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88" name="TextBox 87">
              <a:extLst>
                <a:ext uri="{FF2B5EF4-FFF2-40B4-BE49-F238E27FC236}">
                  <a16:creationId xmlns:a16="http://schemas.microsoft.com/office/drawing/2014/main" id="{CDD1A449-E5D6-7A54-51C4-7DABAF8E50A7}"/>
                </a:ext>
              </a:extLst>
            </p:cNvPr>
            <p:cNvSpPr txBox="1"/>
            <p:nvPr/>
          </p:nvSpPr>
          <p:spPr>
            <a:xfrm>
              <a:off x="1336893" y="1572806"/>
              <a:ext cx="3734011" cy="2112498"/>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89" name="Cloud Native, ML 기술 지향">
              <a:extLst>
                <a:ext uri="{FF2B5EF4-FFF2-40B4-BE49-F238E27FC236}">
                  <a16:creationId xmlns:a16="http://schemas.microsoft.com/office/drawing/2014/main" id="{296CA82B-6621-72AA-C5EB-37A8E86673E6}"/>
                </a:ext>
              </a:extLst>
            </p:cNvPr>
            <p:cNvSpPr/>
            <p:nvPr/>
          </p:nvSpPr>
          <p:spPr>
            <a:xfrm>
              <a:off x="3087089"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90" name="Cloud Native, ML 기술 지향">
              <a:extLst>
                <a:ext uri="{FF2B5EF4-FFF2-40B4-BE49-F238E27FC236}">
                  <a16:creationId xmlns:a16="http://schemas.microsoft.com/office/drawing/2014/main" id="{3A62F8AD-0A01-6479-C00A-217100DEE470}"/>
                </a:ext>
              </a:extLst>
            </p:cNvPr>
            <p:cNvSpPr/>
            <p:nvPr/>
          </p:nvSpPr>
          <p:spPr>
            <a:xfrm>
              <a:off x="3643223"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91" name="원통[C] 90">
              <a:extLst>
                <a:ext uri="{FF2B5EF4-FFF2-40B4-BE49-F238E27FC236}">
                  <a16:creationId xmlns:a16="http://schemas.microsoft.com/office/drawing/2014/main" id="{1DBB5469-7D73-32F0-4DF6-466A36558919}"/>
                </a:ext>
              </a:extLst>
            </p:cNvPr>
            <p:cNvSpPr/>
            <p:nvPr/>
          </p:nvSpPr>
          <p:spPr>
            <a:xfrm>
              <a:off x="32272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92" name="원통[C] 91">
              <a:extLst>
                <a:ext uri="{FF2B5EF4-FFF2-40B4-BE49-F238E27FC236}">
                  <a16:creationId xmlns:a16="http://schemas.microsoft.com/office/drawing/2014/main" id="{8EF0E171-3BFC-032D-63EC-45B2DD107409}"/>
                </a:ext>
              </a:extLst>
            </p:cNvPr>
            <p:cNvSpPr/>
            <p:nvPr/>
          </p:nvSpPr>
          <p:spPr>
            <a:xfrm>
              <a:off x="26906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93" name="원통[C] 92">
              <a:extLst>
                <a:ext uri="{FF2B5EF4-FFF2-40B4-BE49-F238E27FC236}">
                  <a16:creationId xmlns:a16="http://schemas.microsoft.com/office/drawing/2014/main" id="{0A246966-3232-6304-5DC6-AF527EA83625}"/>
                </a:ext>
              </a:extLst>
            </p:cNvPr>
            <p:cNvSpPr/>
            <p:nvPr/>
          </p:nvSpPr>
          <p:spPr>
            <a:xfrm>
              <a:off x="3778848" y="316346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94" name="TextBox 93">
              <a:extLst>
                <a:ext uri="{FF2B5EF4-FFF2-40B4-BE49-F238E27FC236}">
                  <a16:creationId xmlns:a16="http://schemas.microsoft.com/office/drawing/2014/main" id="{1E44E135-092B-3FC7-224F-BE7F0A24F367}"/>
                </a:ext>
              </a:extLst>
            </p:cNvPr>
            <p:cNvSpPr txBox="1"/>
            <p:nvPr/>
          </p:nvSpPr>
          <p:spPr>
            <a:xfrm>
              <a:off x="1642372" y="2298170"/>
              <a:ext cx="545342" cy="307777"/>
            </a:xfrm>
            <a:prstGeom prst="rect">
              <a:avLst/>
            </a:prstGeom>
            <a:noFill/>
          </p:spPr>
          <p:txBody>
            <a:bodyPr wrap="none" rtlCol="0">
              <a:spAutoFit/>
            </a:bodyPr>
            <a:lstStyle/>
            <a:p>
              <a:r>
                <a:rPr kumimoji="1" lang="en-US" altLang="ko-Kore-KR" dirty="0"/>
                <a:t>EKS</a:t>
              </a:r>
              <a:endParaRPr kumimoji="1" lang="ko-Kore-KR" altLang="en-US" dirty="0"/>
            </a:p>
          </p:txBody>
        </p:sp>
        <p:sp>
          <p:nvSpPr>
            <p:cNvPr id="95" name="TextBox 94">
              <a:extLst>
                <a:ext uri="{FF2B5EF4-FFF2-40B4-BE49-F238E27FC236}">
                  <a16:creationId xmlns:a16="http://schemas.microsoft.com/office/drawing/2014/main" id="{FC5E4B01-8583-4FE6-1262-3B9122081454}"/>
                </a:ext>
              </a:extLst>
            </p:cNvPr>
            <p:cNvSpPr txBox="1"/>
            <p:nvPr/>
          </p:nvSpPr>
          <p:spPr>
            <a:xfrm>
              <a:off x="1642961" y="3125049"/>
              <a:ext cx="564578" cy="307777"/>
            </a:xfrm>
            <a:prstGeom prst="rect">
              <a:avLst/>
            </a:prstGeom>
            <a:noFill/>
          </p:spPr>
          <p:txBody>
            <a:bodyPr wrap="none" rtlCol="0">
              <a:spAutoFit/>
            </a:bodyPr>
            <a:lstStyle/>
            <a:p>
              <a:r>
                <a:rPr kumimoji="1" lang="en-US" altLang="ko-Kore-KR" dirty="0"/>
                <a:t>RDS</a:t>
              </a:r>
              <a:endParaRPr kumimoji="1" lang="ko-Kore-KR" altLang="en-US" dirty="0"/>
            </a:p>
          </p:txBody>
        </p:sp>
      </p:grpSp>
      <p:pic>
        <p:nvPicPr>
          <p:cNvPr id="101" name="그래픽 100" descr="닫기">
            <a:extLst>
              <a:ext uri="{FF2B5EF4-FFF2-40B4-BE49-F238E27FC236}">
                <a16:creationId xmlns:a16="http://schemas.microsoft.com/office/drawing/2014/main" id="{CCDC1163-5ED1-5BF3-553B-B19A50F8E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8291" y="5551296"/>
            <a:ext cx="600852" cy="500239"/>
          </a:xfrm>
          <a:prstGeom prst="rect">
            <a:avLst/>
          </a:prstGeom>
        </p:spPr>
      </p:pic>
      <p:pic>
        <p:nvPicPr>
          <p:cNvPr id="106" name="그래픽 105" descr="닫기">
            <a:extLst>
              <a:ext uri="{FF2B5EF4-FFF2-40B4-BE49-F238E27FC236}">
                <a16:creationId xmlns:a16="http://schemas.microsoft.com/office/drawing/2014/main" id="{2C8291A3-5743-01E1-ED26-4B161A8D77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1067" y="5569575"/>
            <a:ext cx="600852" cy="500239"/>
          </a:xfrm>
          <a:prstGeom prst="rect">
            <a:avLst/>
          </a:prstGeom>
        </p:spPr>
      </p:pic>
      <p:pic>
        <p:nvPicPr>
          <p:cNvPr id="107" name="그래픽 106" descr="닫기">
            <a:extLst>
              <a:ext uri="{FF2B5EF4-FFF2-40B4-BE49-F238E27FC236}">
                <a16:creationId xmlns:a16="http://schemas.microsoft.com/office/drawing/2014/main" id="{DE9F7007-BCA2-EEC6-0294-38ADBC991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31793" y="5544772"/>
            <a:ext cx="600852" cy="500239"/>
          </a:xfrm>
          <a:prstGeom prst="rect">
            <a:avLst/>
          </a:prstGeom>
        </p:spPr>
      </p:pic>
      <p:sp>
        <p:nvSpPr>
          <p:cNvPr id="109" name="TextBox 108">
            <a:extLst>
              <a:ext uri="{FF2B5EF4-FFF2-40B4-BE49-F238E27FC236}">
                <a16:creationId xmlns:a16="http://schemas.microsoft.com/office/drawing/2014/main" id="{86DBE78F-66EC-0EA1-AC15-ADE1A345D514}"/>
              </a:ext>
            </a:extLst>
          </p:cNvPr>
          <p:cNvSpPr txBox="1"/>
          <p:nvPr/>
        </p:nvSpPr>
        <p:spPr>
          <a:xfrm>
            <a:off x="546649" y="4411523"/>
            <a:ext cx="4363421" cy="1169551"/>
          </a:xfrm>
          <a:prstGeom prst="rect">
            <a:avLst/>
          </a:prstGeom>
          <a:noFill/>
        </p:spPr>
        <p:txBody>
          <a:bodyPr wrap="square">
            <a:spAutoFit/>
          </a:bodyPr>
          <a:lstStyle/>
          <a:p>
            <a:r>
              <a:rPr lang="en-US" altLang="ko-Kore-KR" dirty="0"/>
              <a:t>1</a:t>
            </a:r>
            <a:r>
              <a:rPr lang="en-US" altLang="ko-KR" dirty="0"/>
              <a:t>.</a:t>
            </a:r>
            <a:r>
              <a:rPr lang="ko-KR" altLang="en-US" dirty="0"/>
              <a:t> </a:t>
            </a:r>
            <a:r>
              <a:rPr lang="ko-Kore-KR" altLang="en-US" dirty="0"/>
              <a:t>Data standard information management in the DPV system involves on-premise DB management. </a:t>
            </a:r>
          </a:p>
          <a:p>
            <a:endParaRPr lang="ko-Kore-KR" altLang="en-US" dirty="0"/>
          </a:p>
          <a:p>
            <a:r>
              <a:rPr lang="en-US" altLang="ko-Kore-KR" dirty="0"/>
              <a:t>2</a:t>
            </a:r>
            <a:r>
              <a:rPr lang="en-US" altLang="ko-KR" dirty="0"/>
              <a:t>.</a:t>
            </a:r>
            <a:r>
              <a:rPr lang="ko-KR" altLang="en-US" dirty="0"/>
              <a:t> </a:t>
            </a:r>
            <a:r>
              <a:rPr lang="ko-Kore-KR" altLang="en-US" dirty="0"/>
              <a:t>Used in conjunction with DBCP in a SmallScreen environment.</a:t>
            </a:r>
          </a:p>
        </p:txBody>
      </p:sp>
      <p:sp>
        <p:nvSpPr>
          <p:cNvPr id="110" name="오른쪽 화살표[R] 109">
            <a:extLst>
              <a:ext uri="{FF2B5EF4-FFF2-40B4-BE49-F238E27FC236}">
                <a16:creationId xmlns:a16="http://schemas.microsoft.com/office/drawing/2014/main" id="{23D9524A-302E-F08E-AC72-5AC961B82E98}"/>
              </a:ext>
            </a:extLst>
          </p:cNvPr>
          <p:cNvSpPr/>
          <p:nvPr/>
        </p:nvSpPr>
        <p:spPr>
          <a:xfrm rot="5400000">
            <a:off x="8028071" y="3742191"/>
            <a:ext cx="412955" cy="609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1" name="아래쪽 화살표[D] 110">
            <a:extLst>
              <a:ext uri="{FF2B5EF4-FFF2-40B4-BE49-F238E27FC236}">
                <a16:creationId xmlns:a16="http://schemas.microsoft.com/office/drawing/2014/main" id="{45C8BEFE-9B21-DDA8-D9B1-557F81ED08CC}"/>
              </a:ext>
            </a:extLst>
          </p:cNvPr>
          <p:cNvSpPr/>
          <p:nvPr/>
        </p:nvSpPr>
        <p:spPr>
          <a:xfrm rot="18306477">
            <a:off x="8114500" y="5336685"/>
            <a:ext cx="219017" cy="51323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7011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7F9EE3EB-EEA2-41F9-D875-F9EE3C4024A6}"/>
              </a:ext>
            </a:extLst>
          </p:cNvPr>
          <p:cNvSpPr txBox="1"/>
          <p:nvPr/>
        </p:nvSpPr>
        <p:spPr>
          <a:xfrm>
            <a:off x="5222362" y="1572806"/>
            <a:ext cx="2790007" cy="2105504"/>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24" name="TextBox 23">
            <a:extLst>
              <a:ext uri="{FF2B5EF4-FFF2-40B4-BE49-F238E27FC236}">
                <a16:creationId xmlns:a16="http://schemas.microsoft.com/office/drawing/2014/main" id="{65202E2F-D751-28D5-52C5-A79471216595}"/>
              </a:ext>
            </a:extLst>
          </p:cNvPr>
          <p:cNvSpPr txBox="1"/>
          <p:nvPr/>
        </p:nvSpPr>
        <p:spPr>
          <a:xfrm>
            <a:off x="8448566" y="1572806"/>
            <a:ext cx="2790006" cy="2105504"/>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2" name="텍스트 개체 틀 1">
            <a:extLst>
              <a:ext uri="{FF2B5EF4-FFF2-40B4-BE49-F238E27FC236}">
                <a16:creationId xmlns:a16="http://schemas.microsoft.com/office/drawing/2014/main" id="{DE2570B3-2464-7375-2412-BEAD91D85D11}"/>
              </a:ext>
            </a:extLst>
          </p:cNvPr>
          <p:cNvSpPr>
            <a:spLocks noGrp="1"/>
          </p:cNvSpPr>
          <p:nvPr>
            <p:ph type="body" idx="1"/>
          </p:nvPr>
        </p:nvSpPr>
        <p:spPr>
          <a:xfrm>
            <a:off x="908479" y="362900"/>
            <a:ext cx="4162425" cy="830956"/>
          </a:xfrm>
        </p:spPr>
        <p:txBody>
          <a:bodyPr/>
          <a:lstStyle/>
          <a:p>
            <a:r>
              <a:rPr kumimoji="1" lang="en" altLang="ko-Kore-KR" dirty="0"/>
              <a:t>Hybrid  plan</a:t>
            </a:r>
            <a:r>
              <a:rPr kumimoji="1" lang="en-US" altLang="ko-KR" dirty="0"/>
              <a:t>-2</a:t>
            </a:r>
            <a:endParaRPr kumimoji="1" lang="ko-Kore-KR" altLang="en-US" dirty="0"/>
          </a:p>
          <a:p>
            <a:endParaRPr kumimoji="1" lang="ko-Kore-KR" altLang="en-US" dirty="0"/>
          </a:p>
        </p:txBody>
      </p:sp>
      <p:grpSp>
        <p:nvGrpSpPr>
          <p:cNvPr id="4" name="그룹 3">
            <a:extLst>
              <a:ext uri="{FF2B5EF4-FFF2-40B4-BE49-F238E27FC236}">
                <a16:creationId xmlns:a16="http://schemas.microsoft.com/office/drawing/2014/main" id="{3EEDB59E-9B11-949C-B71B-D39F623899AD}"/>
              </a:ext>
            </a:extLst>
          </p:cNvPr>
          <p:cNvGrpSpPr/>
          <p:nvPr/>
        </p:nvGrpSpPr>
        <p:grpSpPr>
          <a:xfrm>
            <a:off x="1336893" y="1572806"/>
            <a:ext cx="2790007" cy="1856195"/>
            <a:chOff x="1336893" y="1572806"/>
            <a:chExt cx="3734011" cy="2112498"/>
          </a:xfrm>
        </p:grpSpPr>
        <p:sp>
          <p:nvSpPr>
            <p:cNvPr id="5" name="직사각형 4">
              <a:extLst>
                <a:ext uri="{FF2B5EF4-FFF2-40B4-BE49-F238E27FC236}">
                  <a16:creationId xmlns:a16="http://schemas.microsoft.com/office/drawing/2014/main" id="{03D085D3-40EC-E8DC-02C7-921B02841015}"/>
                </a:ext>
              </a:extLst>
            </p:cNvPr>
            <p:cNvSpPr/>
            <p:nvPr/>
          </p:nvSpPr>
          <p:spPr>
            <a:xfrm>
              <a:off x="1494351" y="3080829"/>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직사각형 5">
              <a:extLst>
                <a:ext uri="{FF2B5EF4-FFF2-40B4-BE49-F238E27FC236}">
                  <a16:creationId xmlns:a16="http://schemas.microsoft.com/office/drawing/2014/main" id="{6B460516-15C4-72F7-5DC5-85391565484B}"/>
                </a:ext>
              </a:extLst>
            </p:cNvPr>
            <p:cNvSpPr/>
            <p:nvPr/>
          </p:nvSpPr>
          <p:spPr>
            <a:xfrm>
              <a:off x="1499126" y="1843261"/>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7" name="모서리가 둥근 직사각형">
              <a:extLst>
                <a:ext uri="{FF2B5EF4-FFF2-40B4-BE49-F238E27FC236}">
                  <a16:creationId xmlns:a16="http://schemas.microsoft.com/office/drawing/2014/main" id="{2FD6FC02-1FA2-ABA6-A006-E33BBC7A9CC9}"/>
                </a:ext>
              </a:extLst>
            </p:cNvPr>
            <p:cNvSpPr/>
            <p:nvPr/>
          </p:nvSpPr>
          <p:spPr>
            <a:xfrm>
              <a:off x="2384597" y="1920302"/>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8" name="그룹 7">
              <a:extLst>
                <a:ext uri="{FF2B5EF4-FFF2-40B4-BE49-F238E27FC236}">
                  <a16:creationId xmlns:a16="http://schemas.microsoft.com/office/drawing/2014/main" id="{D15E5748-160E-4CB8-ED93-2395745CF5BE}"/>
                </a:ext>
              </a:extLst>
            </p:cNvPr>
            <p:cNvGrpSpPr/>
            <p:nvPr/>
          </p:nvGrpSpPr>
          <p:grpSpPr>
            <a:xfrm>
              <a:off x="2487454" y="2031914"/>
              <a:ext cx="1777866" cy="721477"/>
              <a:chOff x="2233632" y="4759971"/>
              <a:chExt cx="2877056" cy="1386211"/>
            </a:xfrm>
            <a:pattFill prst="openDmnd">
              <a:fgClr>
                <a:srgbClr val="7D7D7D">
                  <a:lumMod val="20000"/>
                  <a:lumOff val="80000"/>
                </a:srgbClr>
              </a:fgClr>
              <a:bgClr>
                <a:sysClr val="window" lastClr="FFFFFF"/>
              </a:bgClr>
            </a:pattFill>
          </p:grpSpPr>
          <p:sp>
            <p:nvSpPr>
              <p:cNvPr id="17" name="본부 기술 리더 커뮤니티…">
                <a:extLst>
                  <a:ext uri="{FF2B5EF4-FFF2-40B4-BE49-F238E27FC236}">
                    <a16:creationId xmlns:a16="http://schemas.microsoft.com/office/drawing/2014/main" id="{BE3E948A-386E-07A9-03CF-19CD33B20E16}"/>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18" name="Cloud Native, ML 기술 지향">
                <a:extLst>
                  <a:ext uri="{FF2B5EF4-FFF2-40B4-BE49-F238E27FC236}">
                    <a16:creationId xmlns:a16="http://schemas.microsoft.com/office/drawing/2014/main" id="{F776558D-C714-44A7-8DE6-3810CC36710B}"/>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9" name="TextBox 8">
              <a:extLst>
                <a:ext uri="{FF2B5EF4-FFF2-40B4-BE49-F238E27FC236}">
                  <a16:creationId xmlns:a16="http://schemas.microsoft.com/office/drawing/2014/main" id="{C540088B-1218-E11D-441E-46D258F4002C}"/>
                </a:ext>
              </a:extLst>
            </p:cNvPr>
            <p:cNvSpPr txBox="1"/>
            <p:nvPr/>
          </p:nvSpPr>
          <p:spPr>
            <a:xfrm>
              <a:off x="1336893" y="1572806"/>
              <a:ext cx="3734011" cy="2112498"/>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10" name="Cloud Native, ML 기술 지향">
              <a:extLst>
                <a:ext uri="{FF2B5EF4-FFF2-40B4-BE49-F238E27FC236}">
                  <a16:creationId xmlns:a16="http://schemas.microsoft.com/office/drawing/2014/main" id="{7C3E203A-6A46-6DB1-1BEA-0E4B78E500EA}"/>
                </a:ext>
              </a:extLst>
            </p:cNvPr>
            <p:cNvSpPr/>
            <p:nvPr/>
          </p:nvSpPr>
          <p:spPr>
            <a:xfrm>
              <a:off x="3087089"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1" name="Cloud Native, ML 기술 지향">
              <a:extLst>
                <a:ext uri="{FF2B5EF4-FFF2-40B4-BE49-F238E27FC236}">
                  <a16:creationId xmlns:a16="http://schemas.microsoft.com/office/drawing/2014/main" id="{F1AB8F09-3A1C-40BD-25D0-027C0FE62BB0}"/>
                </a:ext>
              </a:extLst>
            </p:cNvPr>
            <p:cNvSpPr/>
            <p:nvPr/>
          </p:nvSpPr>
          <p:spPr>
            <a:xfrm>
              <a:off x="3643223" y="2298170"/>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2" name="원통[C] 11">
              <a:extLst>
                <a:ext uri="{FF2B5EF4-FFF2-40B4-BE49-F238E27FC236}">
                  <a16:creationId xmlns:a16="http://schemas.microsoft.com/office/drawing/2014/main" id="{D2444FB8-E1E2-58B7-01FC-5EA2C7833471}"/>
                </a:ext>
              </a:extLst>
            </p:cNvPr>
            <p:cNvSpPr/>
            <p:nvPr/>
          </p:nvSpPr>
          <p:spPr>
            <a:xfrm>
              <a:off x="32272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050" dirty="0">
                  <a:solidFill>
                    <a:schemeClr val="tx1"/>
                  </a:solidFill>
                </a:rPr>
                <a:t>S</a:t>
              </a:r>
              <a:endParaRPr kumimoji="1" lang="ko-Kore-KR" altLang="en-US" sz="1050" dirty="0">
                <a:solidFill>
                  <a:schemeClr val="tx1"/>
                </a:solidFill>
              </a:endParaRPr>
            </a:p>
          </p:txBody>
        </p:sp>
        <p:sp>
          <p:nvSpPr>
            <p:cNvPr id="13" name="원통[C] 12">
              <a:extLst>
                <a:ext uri="{FF2B5EF4-FFF2-40B4-BE49-F238E27FC236}">
                  <a16:creationId xmlns:a16="http://schemas.microsoft.com/office/drawing/2014/main" id="{4D386AC8-9197-5DB2-7BED-40E7FE17B555}"/>
                </a:ext>
              </a:extLst>
            </p:cNvPr>
            <p:cNvSpPr/>
            <p:nvPr/>
          </p:nvSpPr>
          <p:spPr>
            <a:xfrm>
              <a:off x="2690687" y="316075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050" dirty="0">
                  <a:solidFill>
                    <a:schemeClr val="tx1"/>
                  </a:solidFill>
                </a:rPr>
                <a:t>M</a:t>
              </a:r>
              <a:endParaRPr kumimoji="1" lang="ko-Kore-KR" altLang="en-US" sz="1050" dirty="0">
                <a:solidFill>
                  <a:schemeClr val="tx1"/>
                </a:solidFill>
              </a:endParaRPr>
            </a:p>
          </p:txBody>
        </p:sp>
        <p:sp>
          <p:nvSpPr>
            <p:cNvPr id="14" name="원통[C] 13">
              <a:extLst>
                <a:ext uri="{FF2B5EF4-FFF2-40B4-BE49-F238E27FC236}">
                  <a16:creationId xmlns:a16="http://schemas.microsoft.com/office/drawing/2014/main" id="{D878C630-4BCE-BEDF-D6F6-8476CD0E9BE2}"/>
                </a:ext>
              </a:extLst>
            </p:cNvPr>
            <p:cNvSpPr/>
            <p:nvPr/>
          </p:nvSpPr>
          <p:spPr>
            <a:xfrm>
              <a:off x="3778848" y="3163467"/>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050" dirty="0">
                  <a:solidFill>
                    <a:schemeClr val="tx1"/>
                  </a:solidFill>
                </a:rPr>
                <a:t>S</a:t>
              </a:r>
              <a:endParaRPr kumimoji="1" lang="ko-Kore-KR" altLang="en-US" sz="1050" dirty="0">
                <a:solidFill>
                  <a:schemeClr val="tx1"/>
                </a:solidFill>
              </a:endParaRPr>
            </a:p>
          </p:txBody>
        </p:sp>
        <p:sp>
          <p:nvSpPr>
            <p:cNvPr id="15" name="TextBox 14">
              <a:extLst>
                <a:ext uri="{FF2B5EF4-FFF2-40B4-BE49-F238E27FC236}">
                  <a16:creationId xmlns:a16="http://schemas.microsoft.com/office/drawing/2014/main" id="{26CFBF75-FA8D-D262-A2C3-DA0EF6217393}"/>
                </a:ext>
              </a:extLst>
            </p:cNvPr>
            <p:cNvSpPr txBox="1"/>
            <p:nvPr/>
          </p:nvSpPr>
          <p:spPr>
            <a:xfrm>
              <a:off x="1642372" y="2298170"/>
              <a:ext cx="545342" cy="307777"/>
            </a:xfrm>
            <a:prstGeom prst="rect">
              <a:avLst/>
            </a:prstGeom>
            <a:noFill/>
          </p:spPr>
          <p:txBody>
            <a:bodyPr wrap="none" rtlCol="0">
              <a:spAutoFit/>
            </a:bodyPr>
            <a:lstStyle/>
            <a:p>
              <a:r>
                <a:rPr kumimoji="1" lang="en-US" altLang="ko-Kore-KR" dirty="0"/>
                <a:t>EKS</a:t>
              </a:r>
              <a:endParaRPr kumimoji="1" lang="ko-Kore-KR" altLang="en-US" dirty="0"/>
            </a:p>
          </p:txBody>
        </p:sp>
        <p:sp>
          <p:nvSpPr>
            <p:cNvPr id="16" name="TextBox 15">
              <a:extLst>
                <a:ext uri="{FF2B5EF4-FFF2-40B4-BE49-F238E27FC236}">
                  <a16:creationId xmlns:a16="http://schemas.microsoft.com/office/drawing/2014/main" id="{174778FF-83E1-BC0D-68B1-B7D834F00709}"/>
                </a:ext>
              </a:extLst>
            </p:cNvPr>
            <p:cNvSpPr txBox="1"/>
            <p:nvPr/>
          </p:nvSpPr>
          <p:spPr>
            <a:xfrm>
              <a:off x="1642961" y="3125049"/>
              <a:ext cx="564578" cy="307777"/>
            </a:xfrm>
            <a:prstGeom prst="rect">
              <a:avLst/>
            </a:prstGeom>
            <a:noFill/>
          </p:spPr>
          <p:txBody>
            <a:bodyPr wrap="none" rtlCol="0">
              <a:spAutoFit/>
            </a:bodyPr>
            <a:lstStyle/>
            <a:p>
              <a:r>
                <a:rPr kumimoji="1" lang="en-US" altLang="ko-Kore-KR" dirty="0"/>
                <a:t>RDS</a:t>
              </a:r>
              <a:endParaRPr kumimoji="1" lang="ko-Kore-KR" altLang="en-US" dirty="0"/>
            </a:p>
          </p:txBody>
        </p:sp>
      </p:grpSp>
      <p:sp>
        <p:nvSpPr>
          <p:cNvPr id="20" name="직사각형 19">
            <a:extLst>
              <a:ext uri="{FF2B5EF4-FFF2-40B4-BE49-F238E27FC236}">
                <a16:creationId xmlns:a16="http://schemas.microsoft.com/office/drawing/2014/main" id="{029936F4-01EF-4C08-5DB5-DC5389DF161B}"/>
              </a:ext>
            </a:extLst>
          </p:cNvPr>
          <p:cNvSpPr/>
          <p:nvPr/>
        </p:nvSpPr>
        <p:spPr>
          <a:xfrm>
            <a:off x="8528821" y="2897865"/>
            <a:ext cx="2589656" cy="65407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1" name="직사각형 20">
            <a:extLst>
              <a:ext uri="{FF2B5EF4-FFF2-40B4-BE49-F238E27FC236}">
                <a16:creationId xmlns:a16="http://schemas.microsoft.com/office/drawing/2014/main" id="{688FE6DE-8F01-724C-6A76-B2B532C6ACD3}"/>
              </a:ext>
            </a:extLst>
          </p:cNvPr>
          <p:cNvSpPr/>
          <p:nvPr/>
        </p:nvSpPr>
        <p:spPr>
          <a:xfrm>
            <a:off x="8528822" y="1810448"/>
            <a:ext cx="2589656" cy="10094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22" name="모서리가 둥근 직사각형">
            <a:extLst>
              <a:ext uri="{FF2B5EF4-FFF2-40B4-BE49-F238E27FC236}">
                <a16:creationId xmlns:a16="http://schemas.microsoft.com/office/drawing/2014/main" id="{54F22635-4257-7D7A-69FD-F093321F222A}"/>
              </a:ext>
            </a:extLst>
          </p:cNvPr>
          <p:cNvSpPr/>
          <p:nvPr/>
        </p:nvSpPr>
        <p:spPr>
          <a:xfrm>
            <a:off x="9166104" y="1878142"/>
            <a:ext cx="1467808" cy="830084"/>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23" name="그룹 22">
            <a:extLst>
              <a:ext uri="{FF2B5EF4-FFF2-40B4-BE49-F238E27FC236}">
                <a16:creationId xmlns:a16="http://schemas.microsoft.com/office/drawing/2014/main" id="{99D5363D-9AE4-956F-2F21-3192FAB4D285}"/>
              </a:ext>
            </a:extLst>
          </p:cNvPr>
          <p:cNvGrpSpPr/>
          <p:nvPr/>
        </p:nvGrpSpPr>
        <p:grpSpPr>
          <a:xfrm>
            <a:off x="9242957" y="1976213"/>
            <a:ext cx="1328399" cy="633942"/>
            <a:chOff x="2233632" y="4759971"/>
            <a:chExt cx="2877056" cy="1386211"/>
          </a:xfrm>
          <a:pattFill prst="openDmnd">
            <a:fgClr>
              <a:srgbClr val="7D7D7D">
                <a:lumMod val="20000"/>
                <a:lumOff val="80000"/>
              </a:srgbClr>
            </a:fgClr>
            <a:bgClr>
              <a:sysClr val="window" lastClr="FFFFFF"/>
            </a:bgClr>
          </a:pattFill>
        </p:grpSpPr>
        <p:sp>
          <p:nvSpPr>
            <p:cNvPr id="32" name="본부 기술 리더 커뮤니티…">
              <a:extLst>
                <a:ext uri="{FF2B5EF4-FFF2-40B4-BE49-F238E27FC236}">
                  <a16:creationId xmlns:a16="http://schemas.microsoft.com/office/drawing/2014/main" id="{9C085FA2-365B-1511-14FF-DF87BCF3805D}"/>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33" name="Cloud Native, ML 기술 지향">
              <a:extLst>
                <a:ext uri="{FF2B5EF4-FFF2-40B4-BE49-F238E27FC236}">
                  <a16:creationId xmlns:a16="http://schemas.microsoft.com/office/drawing/2014/main" id="{23BF758A-BF7F-C2D9-6F09-FF9044178958}"/>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25" name="Cloud Native, ML 기술 지향">
            <a:extLst>
              <a:ext uri="{FF2B5EF4-FFF2-40B4-BE49-F238E27FC236}">
                <a16:creationId xmlns:a16="http://schemas.microsoft.com/office/drawing/2014/main" id="{9E9C2898-DC4E-D090-DFEF-066C383E0FED}"/>
              </a:ext>
            </a:extLst>
          </p:cNvPr>
          <p:cNvSpPr/>
          <p:nvPr/>
        </p:nvSpPr>
        <p:spPr>
          <a:xfrm>
            <a:off x="9690997" y="2210165"/>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6" name="Cloud Native, ML 기술 지향">
            <a:extLst>
              <a:ext uri="{FF2B5EF4-FFF2-40B4-BE49-F238E27FC236}">
                <a16:creationId xmlns:a16="http://schemas.microsoft.com/office/drawing/2014/main" id="{54C7A7D9-41B7-E038-CA2A-6413DD745121}"/>
              </a:ext>
            </a:extLst>
          </p:cNvPr>
          <p:cNvSpPr/>
          <p:nvPr/>
        </p:nvSpPr>
        <p:spPr>
          <a:xfrm>
            <a:off x="10106533" y="2210165"/>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7" name="TextBox 26">
            <a:extLst>
              <a:ext uri="{FF2B5EF4-FFF2-40B4-BE49-F238E27FC236}">
                <a16:creationId xmlns:a16="http://schemas.microsoft.com/office/drawing/2014/main" id="{0BF19A9A-7F6C-7629-13BC-1DEE166CB038}"/>
              </a:ext>
            </a:extLst>
          </p:cNvPr>
          <p:cNvSpPr txBox="1"/>
          <p:nvPr/>
        </p:nvSpPr>
        <p:spPr>
          <a:xfrm>
            <a:off x="8569074" y="2076569"/>
            <a:ext cx="494046" cy="307777"/>
          </a:xfrm>
          <a:prstGeom prst="rect">
            <a:avLst/>
          </a:prstGeom>
          <a:noFill/>
        </p:spPr>
        <p:txBody>
          <a:bodyPr wrap="none" rtlCol="0">
            <a:spAutoFit/>
          </a:bodyPr>
          <a:lstStyle/>
          <a:p>
            <a:r>
              <a:rPr kumimoji="1" lang="en-US" altLang="ko-Kore-KR" dirty="0"/>
              <a:t>K8s</a:t>
            </a:r>
          </a:p>
        </p:txBody>
      </p:sp>
      <p:sp>
        <p:nvSpPr>
          <p:cNvPr id="28" name="TextBox 27">
            <a:extLst>
              <a:ext uri="{FF2B5EF4-FFF2-40B4-BE49-F238E27FC236}">
                <a16:creationId xmlns:a16="http://schemas.microsoft.com/office/drawing/2014/main" id="{1081EC43-94C4-150F-85EA-FC27BA68ACD2}"/>
              </a:ext>
            </a:extLst>
          </p:cNvPr>
          <p:cNvSpPr txBox="1"/>
          <p:nvPr/>
        </p:nvSpPr>
        <p:spPr>
          <a:xfrm>
            <a:off x="8611961" y="3053775"/>
            <a:ext cx="324828" cy="270435"/>
          </a:xfrm>
          <a:prstGeom prst="rect">
            <a:avLst/>
          </a:prstGeom>
          <a:noFill/>
        </p:spPr>
        <p:txBody>
          <a:bodyPr wrap="none" rtlCol="0">
            <a:spAutoFit/>
          </a:bodyPr>
          <a:lstStyle/>
          <a:p>
            <a:r>
              <a:rPr kumimoji="1" lang="en-US" altLang="ko-Kore-KR" dirty="0"/>
              <a:t>DB</a:t>
            </a:r>
            <a:endParaRPr kumimoji="1" lang="ko-Kore-KR" altLang="en-US" dirty="0"/>
          </a:p>
        </p:txBody>
      </p:sp>
      <p:sp>
        <p:nvSpPr>
          <p:cNvPr id="29" name="원통[C] 28">
            <a:extLst>
              <a:ext uri="{FF2B5EF4-FFF2-40B4-BE49-F238E27FC236}">
                <a16:creationId xmlns:a16="http://schemas.microsoft.com/office/drawing/2014/main" id="{06558E77-857F-5DFB-CE7E-7A7FACF843C2}"/>
              </a:ext>
            </a:extLst>
          </p:cNvPr>
          <p:cNvSpPr/>
          <p:nvPr/>
        </p:nvSpPr>
        <p:spPr>
          <a:xfrm>
            <a:off x="9795750" y="3085150"/>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30" name="원통[C] 29">
            <a:extLst>
              <a:ext uri="{FF2B5EF4-FFF2-40B4-BE49-F238E27FC236}">
                <a16:creationId xmlns:a16="http://schemas.microsoft.com/office/drawing/2014/main" id="{45C7A793-4AAB-9A86-47F7-A6EA506BADD1}"/>
              </a:ext>
            </a:extLst>
          </p:cNvPr>
          <p:cNvSpPr/>
          <p:nvPr/>
        </p:nvSpPr>
        <p:spPr>
          <a:xfrm>
            <a:off x="9394809" y="3085150"/>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34" name="TextBox 33">
            <a:extLst>
              <a:ext uri="{FF2B5EF4-FFF2-40B4-BE49-F238E27FC236}">
                <a16:creationId xmlns:a16="http://schemas.microsoft.com/office/drawing/2014/main" id="{16D1E7AC-E9A7-3916-A2AB-3F75B142BC5C}"/>
              </a:ext>
            </a:extLst>
          </p:cNvPr>
          <p:cNvSpPr txBox="1"/>
          <p:nvPr/>
        </p:nvSpPr>
        <p:spPr>
          <a:xfrm>
            <a:off x="5545394" y="6533535"/>
            <a:ext cx="184731" cy="307777"/>
          </a:xfrm>
          <a:prstGeom prst="rect">
            <a:avLst/>
          </a:prstGeom>
          <a:noFill/>
        </p:spPr>
        <p:txBody>
          <a:bodyPr wrap="none" rtlCol="0">
            <a:spAutoFit/>
          </a:bodyPr>
          <a:lstStyle/>
          <a:p>
            <a:endParaRPr kumimoji="1" lang="ko-Kore-KR" altLang="en-US" dirty="0"/>
          </a:p>
        </p:txBody>
      </p:sp>
      <p:sp>
        <p:nvSpPr>
          <p:cNvPr id="36" name="직사각형 35">
            <a:extLst>
              <a:ext uri="{FF2B5EF4-FFF2-40B4-BE49-F238E27FC236}">
                <a16:creationId xmlns:a16="http://schemas.microsoft.com/office/drawing/2014/main" id="{9D4276C9-D0EC-9A31-6B89-14C679A83920}"/>
              </a:ext>
            </a:extLst>
          </p:cNvPr>
          <p:cNvSpPr/>
          <p:nvPr/>
        </p:nvSpPr>
        <p:spPr>
          <a:xfrm>
            <a:off x="5340013" y="2897864"/>
            <a:ext cx="2589656" cy="6540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7" name="직사각형 36">
            <a:extLst>
              <a:ext uri="{FF2B5EF4-FFF2-40B4-BE49-F238E27FC236}">
                <a16:creationId xmlns:a16="http://schemas.microsoft.com/office/drawing/2014/main" id="{7FE13CEE-4D2F-30AE-026B-A91C8C153E9E}"/>
              </a:ext>
            </a:extLst>
          </p:cNvPr>
          <p:cNvSpPr/>
          <p:nvPr/>
        </p:nvSpPr>
        <p:spPr>
          <a:xfrm>
            <a:off x="5343580" y="1810447"/>
            <a:ext cx="2589656" cy="10094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38" name="모서리가 둥근 직사각형">
            <a:extLst>
              <a:ext uri="{FF2B5EF4-FFF2-40B4-BE49-F238E27FC236}">
                <a16:creationId xmlns:a16="http://schemas.microsoft.com/office/drawing/2014/main" id="{049A89CF-EC90-403E-BB3B-F3A8ABE1B796}"/>
              </a:ext>
            </a:extLst>
          </p:cNvPr>
          <p:cNvSpPr/>
          <p:nvPr/>
        </p:nvSpPr>
        <p:spPr>
          <a:xfrm>
            <a:off x="6005194" y="1878141"/>
            <a:ext cx="1467808" cy="830084"/>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39" name="그룹 38">
            <a:extLst>
              <a:ext uri="{FF2B5EF4-FFF2-40B4-BE49-F238E27FC236}">
                <a16:creationId xmlns:a16="http://schemas.microsoft.com/office/drawing/2014/main" id="{57E0BA73-D47D-5B8C-CFEB-DCD708E171BE}"/>
              </a:ext>
            </a:extLst>
          </p:cNvPr>
          <p:cNvGrpSpPr/>
          <p:nvPr/>
        </p:nvGrpSpPr>
        <p:grpSpPr>
          <a:xfrm>
            <a:off x="6082047" y="1976212"/>
            <a:ext cx="1328400" cy="633942"/>
            <a:chOff x="2233632" y="4759971"/>
            <a:chExt cx="2877056" cy="1386211"/>
          </a:xfrm>
          <a:pattFill prst="openDmnd">
            <a:fgClr>
              <a:srgbClr val="7D7D7D">
                <a:lumMod val="20000"/>
                <a:lumOff val="80000"/>
              </a:srgbClr>
            </a:fgClr>
            <a:bgClr>
              <a:sysClr val="window" lastClr="FFFFFF"/>
            </a:bgClr>
          </a:pattFill>
        </p:grpSpPr>
        <p:sp>
          <p:nvSpPr>
            <p:cNvPr id="48" name="본부 기술 리더 커뮤니티…">
              <a:extLst>
                <a:ext uri="{FF2B5EF4-FFF2-40B4-BE49-F238E27FC236}">
                  <a16:creationId xmlns:a16="http://schemas.microsoft.com/office/drawing/2014/main" id="{47C629BB-A71A-2FB6-1CDF-C24BC8AABCBD}"/>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49" name="Cloud Native, ML 기술 지향">
              <a:extLst>
                <a:ext uri="{FF2B5EF4-FFF2-40B4-BE49-F238E27FC236}">
                  <a16:creationId xmlns:a16="http://schemas.microsoft.com/office/drawing/2014/main" id="{513388B4-3AF5-D9E1-C085-0DC0A704C50F}"/>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41" name="Cloud Native, ML 기술 지향">
            <a:extLst>
              <a:ext uri="{FF2B5EF4-FFF2-40B4-BE49-F238E27FC236}">
                <a16:creationId xmlns:a16="http://schemas.microsoft.com/office/drawing/2014/main" id="{61C0E092-B1D9-CCD5-B21E-A639B4C34385}"/>
              </a:ext>
            </a:extLst>
          </p:cNvPr>
          <p:cNvSpPr/>
          <p:nvPr/>
        </p:nvSpPr>
        <p:spPr>
          <a:xfrm>
            <a:off x="6530087" y="2210164"/>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42" name="Cloud Native, ML 기술 지향">
            <a:extLst>
              <a:ext uri="{FF2B5EF4-FFF2-40B4-BE49-F238E27FC236}">
                <a16:creationId xmlns:a16="http://schemas.microsoft.com/office/drawing/2014/main" id="{B2158111-661A-0A15-8365-49569AB17B30}"/>
              </a:ext>
            </a:extLst>
          </p:cNvPr>
          <p:cNvSpPr/>
          <p:nvPr/>
        </p:nvSpPr>
        <p:spPr>
          <a:xfrm>
            <a:off x="6945623" y="2210164"/>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43" name="원통[C] 42">
            <a:extLst>
              <a:ext uri="{FF2B5EF4-FFF2-40B4-BE49-F238E27FC236}">
                <a16:creationId xmlns:a16="http://schemas.microsoft.com/office/drawing/2014/main" id="{F01A3838-FF4B-8BCE-AE48-2005A5B64ED1}"/>
              </a:ext>
            </a:extLst>
          </p:cNvPr>
          <p:cNvSpPr/>
          <p:nvPr/>
        </p:nvSpPr>
        <p:spPr>
          <a:xfrm>
            <a:off x="6634840" y="3085149"/>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44" name="원통[C] 43">
            <a:extLst>
              <a:ext uri="{FF2B5EF4-FFF2-40B4-BE49-F238E27FC236}">
                <a16:creationId xmlns:a16="http://schemas.microsoft.com/office/drawing/2014/main" id="{7E6CA30A-C3A3-24D1-E0B5-839DBF775F83}"/>
              </a:ext>
            </a:extLst>
          </p:cNvPr>
          <p:cNvSpPr/>
          <p:nvPr/>
        </p:nvSpPr>
        <p:spPr>
          <a:xfrm>
            <a:off x="6233899" y="3085149"/>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050" dirty="0">
                <a:solidFill>
                  <a:schemeClr val="tx1"/>
                </a:solidFill>
              </a:rPr>
              <a:t>M</a:t>
            </a:r>
            <a:endParaRPr kumimoji="1" lang="ko-Kore-KR" altLang="en-US" sz="1050" dirty="0">
              <a:solidFill>
                <a:schemeClr val="tx1"/>
              </a:solidFill>
            </a:endParaRPr>
          </a:p>
        </p:txBody>
      </p:sp>
      <p:sp>
        <p:nvSpPr>
          <p:cNvPr id="45" name="원통[C] 44">
            <a:extLst>
              <a:ext uri="{FF2B5EF4-FFF2-40B4-BE49-F238E27FC236}">
                <a16:creationId xmlns:a16="http://schemas.microsoft.com/office/drawing/2014/main" id="{5F1BBC0E-06A1-BDB2-E4D7-74C17C1D52CE}"/>
              </a:ext>
            </a:extLst>
          </p:cNvPr>
          <p:cNvSpPr/>
          <p:nvPr/>
        </p:nvSpPr>
        <p:spPr>
          <a:xfrm>
            <a:off x="7046960" y="3087531"/>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46" name="TextBox 45">
            <a:extLst>
              <a:ext uri="{FF2B5EF4-FFF2-40B4-BE49-F238E27FC236}">
                <a16:creationId xmlns:a16="http://schemas.microsoft.com/office/drawing/2014/main" id="{C83A4564-BB31-A1D8-93FB-76448D27BA86}"/>
              </a:ext>
            </a:extLst>
          </p:cNvPr>
          <p:cNvSpPr txBox="1"/>
          <p:nvPr/>
        </p:nvSpPr>
        <p:spPr>
          <a:xfrm>
            <a:off x="5450612" y="2210164"/>
            <a:ext cx="407473" cy="270435"/>
          </a:xfrm>
          <a:prstGeom prst="rect">
            <a:avLst/>
          </a:prstGeom>
          <a:noFill/>
        </p:spPr>
        <p:txBody>
          <a:bodyPr wrap="none" rtlCol="0">
            <a:spAutoFit/>
          </a:bodyPr>
          <a:lstStyle/>
          <a:p>
            <a:r>
              <a:rPr kumimoji="1" lang="en-US" altLang="ko-Kore-KR" dirty="0"/>
              <a:t>EKS</a:t>
            </a:r>
            <a:endParaRPr kumimoji="1" lang="ko-Kore-KR" altLang="en-US" dirty="0"/>
          </a:p>
        </p:txBody>
      </p:sp>
      <p:sp>
        <p:nvSpPr>
          <p:cNvPr id="47" name="TextBox 46">
            <a:extLst>
              <a:ext uri="{FF2B5EF4-FFF2-40B4-BE49-F238E27FC236}">
                <a16:creationId xmlns:a16="http://schemas.microsoft.com/office/drawing/2014/main" id="{60E16D64-932B-26C2-F2D7-9E0880F30982}"/>
              </a:ext>
            </a:extLst>
          </p:cNvPr>
          <p:cNvSpPr txBox="1"/>
          <p:nvPr/>
        </p:nvSpPr>
        <p:spPr>
          <a:xfrm>
            <a:off x="5451051" y="3053774"/>
            <a:ext cx="421846" cy="270435"/>
          </a:xfrm>
          <a:prstGeom prst="rect">
            <a:avLst/>
          </a:prstGeom>
          <a:noFill/>
        </p:spPr>
        <p:txBody>
          <a:bodyPr wrap="none" rtlCol="0">
            <a:spAutoFit/>
          </a:bodyPr>
          <a:lstStyle/>
          <a:p>
            <a:r>
              <a:rPr kumimoji="1" lang="en-US" altLang="ko-Kore-KR" dirty="0"/>
              <a:t>RDS</a:t>
            </a:r>
            <a:endParaRPr kumimoji="1" lang="ko-Kore-KR" altLang="en-US" dirty="0"/>
          </a:p>
        </p:txBody>
      </p:sp>
      <p:sp>
        <p:nvSpPr>
          <p:cNvPr id="50" name="오른쪽 화살표[R] 49">
            <a:extLst>
              <a:ext uri="{FF2B5EF4-FFF2-40B4-BE49-F238E27FC236}">
                <a16:creationId xmlns:a16="http://schemas.microsoft.com/office/drawing/2014/main" id="{773ED20B-25E3-6D91-D61D-D94E7F067CC7}"/>
              </a:ext>
            </a:extLst>
          </p:cNvPr>
          <p:cNvSpPr/>
          <p:nvPr/>
        </p:nvSpPr>
        <p:spPr>
          <a:xfrm>
            <a:off x="4468761" y="2210164"/>
            <a:ext cx="412955" cy="609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7" name="TextBox 86">
            <a:extLst>
              <a:ext uri="{FF2B5EF4-FFF2-40B4-BE49-F238E27FC236}">
                <a16:creationId xmlns:a16="http://schemas.microsoft.com/office/drawing/2014/main" id="{C1A97F92-9908-3211-AD3D-2E9B58BC3D5C}"/>
              </a:ext>
            </a:extLst>
          </p:cNvPr>
          <p:cNvSpPr txBox="1"/>
          <p:nvPr/>
        </p:nvSpPr>
        <p:spPr>
          <a:xfrm>
            <a:off x="546649" y="4411523"/>
            <a:ext cx="4363421" cy="1169551"/>
          </a:xfrm>
          <a:prstGeom prst="rect">
            <a:avLst/>
          </a:prstGeom>
          <a:noFill/>
        </p:spPr>
        <p:txBody>
          <a:bodyPr wrap="square">
            <a:spAutoFit/>
          </a:bodyPr>
          <a:lstStyle/>
          <a:p>
            <a:r>
              <a:rPr lang="en-US" altLang="ko-Kore-KR" dirty="0"/>
              <a:t>1</a:t>
            </a:r>
            <a:r>
              <a:rPr lang="en-US" altLang="ko-KR" dirty="0"/>
              <a:t>.Data standard information management in the DPV system involves on-premise DB management. </a:t>
            </a:r>
          </a:p>
          <a:p>
            <a:endParaRPr lang="en-US" altLang="ko-KR" dirty="0"/>
          </a:p>
          <a:p>
            <a:r>
              <a:rPr lang="en-US" altLang="ko-KR" dirty="0"/>
              <a:t>2.</a:t>
            </a:r>
            <a:r>
              <a:rPr lang="ko-KR" altLang="en-US" dirty="0"/>
              <a:t> </a:t>
            </a:r>
            <a:r>
              <a:rPr lang="en-US" altLang="ko-KR" dirty="0"/>
              <a:t>Used as RDS + On-Premise Master-slave-slave-slave-slave structure in </a:t>
            </a:r>
            <a:r>
              <a:rPr lang="en-US" altLang="ko-KR" dirty="0" err="1"/>
              <a:t>SmallScreen</a:t>
            </a:r>
            <a:r>
              <a:rPr lang="en-US" altLang="ko-KR" dirty="0"/>
              <a:t> environment.</a:t>
            </a:r>
            <a:endParaRPr lang="ko-Kore-KR" altLang="en-US" dirty="0"/>
          </a:p>
        </p:txBody>
      </p:sp>
      <p:sp>
        <p:nvSpPr>
          <p:cNvPr id="95" name="TextBox 94">
            <a:extLst>
              <a:ext uri="{FF2B5EF4-FFF2-40B4-BE49-F238E27FC236}">
                <a16:creationId xmlns:a16="http://schemas.microsoft.com/office/drawing/2014/main" id="{99648DFB-CABB-3E5D-8DFA-0A226F0934E4}"/>
              </a:ext>
            </a:extLst>
          </p:cNvPr>
          <p:cNvSpPr txBox="1"/>
          <p:nvPr/>
        </p:nvSpPr>
        <p:spPr>
          <a:xfrm>
            <a:off x="5222362" y="4301656"/>
            <a:ext cx="2790007" cy="2105504"/>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96" name="TextBox 95">
            <a:extLst>
              <a:ext uri="{FF2B5EF4-FFF2-40B4-BE49-F238E27FC236}">
                <a16:creationId xmlns:a16="http://schemas.microsoft.com/office/drawing/2014/main" id="{E751CEE8-18B1-A6CB-355B-818A70E216BB}"/>
              </a:ext>
            </a:extLst>
          </p:cNvPr>
          <p:cNvSpPr txBox="1"/>
          <p:nvPr/>
        </p:nvSpPr>
        <p:spPr>
          <a:xfrm>
            <a:off x="8448566" y="4301656"/>
            <a:ext cx="2790006" cy="2105504"/>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97" name="직사각형 96">
            <a:extLst>
              <a:ext uri="{FF2B5EF4-FFF2-40B4-BE49-F238E27FC236}">
                <a16:creationId xmlns:a16="http://schemas.microsoft.com/office/drawing/2014/main" id="{8D5C051B-77AF-0FC6-8D1E-9DCC8676A2A8}"/>
              </a:ext>
            </a:extLst>
          </p:cNvPr>
          <p:cNvSpPr/>
          <p:nvPr/>
        </p:nvSpPr>
        <p:spPr>
          <a:xfrm>
            <a:off x="8528821" y="5626715"/>
            <a:ext cx="2589656" cy="65407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8" name="직사각형 97">
            <a:extLst>
              <a:ext uri="{FF2B5EF4-FFF2-40B4-BE49-F238E27FC236}">
                <a16:creationId xmlns:a16="http://schemas.microsoft.com/office/drawing/2014/main" id="{277FF2C7-C49A-C84B-DF90-378464EC56E7}"/>
              </a:ext>
            </a:extLst>
          </p:cNvPr>
          <p:cNvSpPr/>
          <p:nvPr/>
        </p:nvSpPr>
        <p:spPr>
          <a:xfrm>
            <a:off x="8528822" y="4539298"/>
            <a:ext cx="2589656" cy="10094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99" name="모서리가 둥근 직사각형">
            <a:extLst>
              <a:ext uri="{FF2B5EF4-FFF2-40B4-BE49-F238E27FC236}">
                <a16:creationId xmlns:a16="http://schemas.microsoft.com/office/drawing/2014/main" id="{40B0196D-63AE-33F9-7118-2596BBF78F02}"/>
              </a:ext>
            </a:extLst>
          </p:cNvPr>
          <p:cNvSpPr/>
          <p:nvPr/>
        </p:nvSpPr>
        <p:spPr>
          <a:xfrm>
            <a:off x="9166104" y="4606992"/>
            <a:ext cx="1467808" cy="830084"/>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100" name="그룹 99">
            <a:extLst>
              <a:ext uri="{FF2B5EF4-FFF2-40B4-BE49-F238E27FC236}">
                <a16:creationId xmlns:a16="http://schemas.microsoft.com/office/drawing/2014/main" id="{E6175718-3ACF-A44E-B72B-2C78AE9A77D6}"/>
              </a:ext>
            </a:extLst>
          </p:cNvPr>
          <p:cNvGrpSpPr/>
          <p:nvPr/>
        </p:nvGrpSpPr>
        <p:grpSpPr>
          <a:xfrm>
            <a:off x="9242957" y="4705063"/>
            <a:ext cx="1328399" cy="633942"/>
            <a:chOff x="2233632" y="4759971"/>
            <a:chExt cx="2877056" cy="1386211"/>
          </a:xfrm>
          <a:pattFill prst="openDmnd">
            <a:fgClr>
              <a:srgbClr val="7D7D7D">
                <a:lumMod val="20000"/>
                <a:lumOff val="80000"/>
              </a:srgbClr>
            </a:fgClr>
            <a:bgClr>
              <a:sysClr val="window" lastClr="FFFFFF"/>
            </a:bgClr>
          </a:pattFill>
        </p:grpSpPr>
        <p:sp>
          <p:nvSpPr>
            <p:cNvPr id="101" name="본부 기술 리더 커뮤니티…">
              <a:extLst>
                <a:ext uri="{FF2B5EF4-FFF2-40B4-BE49-F238E27FC236}">
                  <a16:creationId xmlns:a16="http://schemas.microsoft.com/office/drawing/2014/main" id="{376EE093-4550-899F-A0DE-1F09DA33B45D}"/>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102" name="Cloud Native, ML 기술 지향">
              <a:extLst>
                <a:ext uri="{FF2B5EF4-FFF2-40B4-BE49-F238E27FC236}">
                  <a16:creationId xmlns:a16="http://schemas.microsoft.com/office/drawing/2014/main" id="{D4B93104-F940-AA0B-189B-190C2F59DC76}"/>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103" name="Cloud Native, ML 기술 지향">
            <a:extLst>
              <a:ext uri="{FF2B5EF4-FFF2-40B4-BE49-F238E27FC236}">
                <a16:creationId xmlns:a16="http://schemas.microsoft.com/office/drawing/2014/main" id="{9ECA0D9E-5B74-4AF6-7C40-FB5AAA0C98BB}"/>
              </a:ext>
            </a:extLst>
          </p:cNvPr>
          <p:cNvSpPr/>
          <p:nvPr/>
        </p:nvSpPr>
        <p:spPr>
          <a:xfrm>
            <a:off x="9690997" y="4939015"/>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04" name="Cloud Native, ML 기술 지향">
            <a:extLst>
              <a:ext uri="{FF2B5EF4-FFF2-40B4-BE49-F238E27FC236}">
                <a16:creationId xmlns:a16="http://schemas.microsoft.com/office/drawing/2014/main" id="{780E89BB-4C27-1028-5943-887FD45C9E52}"/>
              </a:ext>
            </a:extLst>
          </p:cNvPr>
          <p:cNvSpPr/>
          <p:nvPr/>
        </p:nvSpPr>
        <p:spPr>
          <a:xfrm>
            <a:off x="10106533" y="4939015"/>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C8C9E724-5750-8E4B-B353-DCD5AC1A11E7}"/>
              </a:ext>
            </a:extLst>
          </p:cNvPr>
          <p:cNvSpPr txBox="1"/>
          <p:nvPr/>
        </p:nvSpPr>
        <p:spPr>
          <a:xfrm>
            <a:off x="8569074" y="4805419"/>
            <a:ext cx="574196" cy="523220"/>
          </a:xfrm>
          <a:prstGeom prst="rect">
            <a:avLst/>
          </a:prstGeom>
          <a:noFill/>
        </p:spPr>
        <p:txBody>
          <a:bodyPr wrap="none" rtlCol="0">
            <a:spAutoFit/>
          </a:bodyPr>
          <a:lstStyle/>
          <a:p>
            <a:r>
              <a:rPr kumimoji="1" lang="en-US" altLang="ko-Kore-KR" dirty="0"/>
              <a:t>K8s/</a:t>
            </a:r>
          </a:p>
          <a:p>
            <a:r>
              <a:rPr kumimoji="1" lang="en-US" altLang="ko-Kore-KR" dirty="0"/>
              <a:t>OKD</a:t>
            </a:r>
          </a:p>
        </p:txBody>
      </p:sp>
      <p:sp>
        <p:nvSpPr>
          <p:cNvPr id="106" name="TextBox 105">
            <a:extLst>
              <a:ext uri="{FF2B5EF4-FFF2-40B4-BE49-F238E27FC236}">
                <a16:creationId xmlns:a16="http://schemas.microsoft.com/office/drawing/2014/main" id="{DD49313C-64B1-B51E-8516-932DD65E0799}"/>
              </a:ext>
            </a:extLst>
          </p:cNvPr>
          <p:cNvSpPr txBox="1"/>
          <p:nvPr/>
        </p:nvSpPr>
        <p:spPr>
          <a:xfrm>
            <a:off x="8611961" y="5782625"/>
            <a:ext cx="324828" cy="270435"/>
          </a:xfrm>
          <a:prstGeom prst="rect">
            <a:avLst/>
          </a:prstGeom>
          <a:noFill/>
        </p:spPr>
        <p:txBody>
          <a:bodyPr wrap="none" rtlCol="0">
            <a:spAutoFit/>
          </a:bodyPr>
          <a:lstStyle/>
          <a:p>
            <a:r>
              <a:rPr kumimoji="1" lang="en-US" altLang="ko-Kore-KR" dirty="0"/>
              <a:t>DB</a:t>
            </a:r>
            <a:endParaRPr kumimoji="1" lang="ko-Kore-KR" altLang="en-US" dirty="0"/>
          </a:p>
        </p:txBody>
      </p:sp>
      <p:sp>
        <p:nvSpPr>
          <p:cNvPr id="107" name="원통[C] 106">
            <a:extLst>
              <a:ext uri="{FF2B5EF4-FFF2-40B4-BE49-F238E27FC236}">
                <a16:creationId xmlns:a16="http://schemas.microsoft.com/office/drawing/2014/main" id="{BB148096-C0AB-B811-A864-D47C2DD27805}"/>
              </a:ext>
            </a:extLst>
          </p:cNvPr>
          <p:cNvSpPr/>
          <p:nvPr/>
        </p:nvSpPr>
        <p:spPr>
          <a:xfrm>
            <a:off x="9795750" y="5814000"/>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108" name="원통[C] 107">
            <a:extLst>
              <a:ext uri="{FF2B5EF4-FFF2-40B4-BE49-F238E27FC236}">
                <a16:creationId xmlns:a16="http://schemas.microsoft.com/office/drawing/2014/main" id="{D52F01B1-4A23-BD06-EF30-81CA654579FB}"/>
              </a:ext>
            </a:extLst>
          </p:cNvPr>
          <p:cNvSpPr/>
          <p:nvPr/>
        </p:nvSpPr>
        <p:spPr>
          <a:xfrm>
            <a:off x="9394809" y="5814000"/>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109" name="직사각형 108">
            <a:extLst>
              <a:ext uri="{FF2B5EF4-FFF2-40B4-BE49-F238E27FC236}">
                <a16:creationId xmlns:a16="http://schemas.microsoft.com/office/drawing/2014/main" id="{BA4402EF-EB90-B41A-7256-E90F528D93AE}"/>
              </a:ext>
            </a:extLst>
          </p:cNvPr>
          <p:cNvSpPr/>
          <p:nvPr/>
        </p:nvSpPr>
        <p:spPr>
          <a:xfrm>
            <a:off x="5340013" y="5626714"/>
            <a:ext cx="2589656" cy="6540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0" name="직사각형 109">
            <a:extLst>
              <a:ext uri="{FF2B5EF4-FFF2-40B4-BE49-F238E27FC236}">
                <a16:creationId xmlns:a16="http://schemas.microsoft.com/office/drawing/2014/main" id="{6E68B694-47BB-2EE5-5149-DD45212A9ADD}"/>
              </a:ext>
            </a:extLst>
          </p:cNvPr>
          <p:cNvSpPr/>
          <p:nvPr/>
        </p:nvSpPr>
        <p:spPr>
          <a:xfrm>
            <a:off x="5343580" y="4539297"/>
            <a:ext cx="2589656" cy="10094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111" name="모서리가 둥근 직사각형">
            <a:extLst>
              <a:ext uri="{FF2B5EF4-FFF2-40B4-BE49-F238E27FC236}">
                <a16:creationId xmlns:a16="http://schemas.microsoft.com/office/drawing/2014/main" id="{9B0F47F7-6F1A-A520-5ECF-66C688995155}"/>
              </a:ext>
            </a:extLst>
          </p:cNvPr>
          <p:cNvSpPr/>
          <p:nvPr/>
        </p:nvSpPr>
        <p:spPr>
          <a:xfrm>
            <a:off x="6005194" y="4606991"/>
            <a:ext cx="1467808" cy="830084"/>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112" name="그룹 111">
            <a:extLst>
              <a:ext uri="{FF2B5EF4-FFF2-40B4-BE49-F238E27FC236}">
                <a16:creationId xmlns:a16="http://schemas.microsoft.com/office/drawing/2014/main" id="{9FF81834-67EE-FE48-06C6-8CD38F7900C6}"/>
              </a:ext>
            </a:extLst>
          </p:cNvPr>
          <p:cNvGrpSpPr/>
          <p:nvPr/>
        </p:nvGrpSpPr>
        <p:grpSpPr>
          <a:xfrm>
            <a:off x="6082047" y="4705062"/>
            <a:ext cx="1328400" cy="633942"/>
            <a:chOff x="2233632" y="4759971"/>
            <a:chExt cx="2877056" cy="1386211"/>
          </a:xfrm>
          <a:pattFill prst="openDmnd">
            <a:fgClr>
              <a:srgbClr val="7D7D7D">
                <a:lumMod val="20000"/>
                <a:lumOff val="80000"/>
              </a:srgbClr>
            </a:fgClr>
            <a:bgClr>
              <a:sysClr val="window" lastClr="FFFFFF"/>
            </a:bgClr>
          </a:pattFill>
        </p:grpSpPr>
        <p:sp>
          <p:nvSpPr>
            <p:cNvPr id="113" name="본부 기술 리더 커뮤니티…">
              <a:extLst>
                <a:ext uri="{FF2B5EF4-FFF2-40B4-BE49-F238E27FC236}">
                  <a16:creationId xmlns:a16="http://schemas.microsoft.com/office/drawing/2014/main" id="{95E63E0C-E584-AB69-1FE2-7CEB502E6DF7}"/>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114" name="Cloud Native, ML 기술 지향">
              <a:extLst>
                <a:ext uri="{FF2B5EF4-FFF2-40B4-BE49-F238E27FC236}">
                  <a16:creationId xmlns:a16="http://schemas.microsoft.com/office/drawing/2014/main" id="{CC797A89-FBCB-21EC-4DB7-4B1A74788770}"/>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115" name="Cloud Native, ML 기술 지향">
            <a:extLst>
              <a:ext uri="{FF2B5EF4-FFF2-40B4-BE49-F238E27FC236}">
                <a16:creationId xmlns:a16="http://schemas.microsoft.com/office/drawing/2014/main" id="{132C75B0-6B5C-29A4-3393-8FF0845BE3A0}"/>
              </a:ext>
            </a:extLst>
          </p:cNvPr>
          <p:cNvSpPr/>
          <p:nvPr/>
        </p:nvSpPr>
        <p:spPr>
          <a:xfrm>
            <a:off x="6530087" y="4939014"/>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16" name="Cloud Native, ML 기술 지향">
            <a:extLst>
              <a:ext uri="{FF2B5EF4-FFF2-40B4-BE49-F238E27FC236}">
                <a16:creationId xmlns:a16="http://schemas.microsoft.com/office/drawing/2014/main" id="{626D9DEA-07F2-FA9C-15CA-E55C7A9BA4BD}"/>
              </a:ext>
            </a:extLst>
          </p:cNvPr>
          <p:cNvSpPr/>
          <p:nvPr/>
        </p:nvSpPr>
        <p:spPr>
          <a:xfrm>
            <a:off x="6945623" y="4939014"/>
            <a:ext cx="392702" cy="332296"/>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17" name="원통[C] 116">
            <a:extLst>
              <a:ext uri="{FF2B5EF4-FFF2-40B4-BE49-F238E27FC236}">
                <a16:creationId xmlns:a16="http://schemas.microsoft.com/office/drawing/2014/main" id="{47E77F01-7FA4-F102-31FE-DAABFC6127FB}"/>
              </a:ext>
            </a:extLst>
          </p:cNvPr>
          <p:cNvSpPr/>
          <p:nvPr/>
        </p:nvSpPr>
        <p:spPr>
          <a:xfrm>
            <a:off x="6634840" y="5813999"/>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118" name="원통[C] 117">
            <a:extLst>
              <a:ext uri="{FF2B5EF4-FFF2-40B4-BE49-F238E27FC236}">
                <a16:creationId xmlns:a16="http://schemas.microsoft.com/office/drawing/2014/main" id="{E19E5EB5-9B94-C319-994F-23686A096998}"/>
              </a:ext>
            </a:extLst>
          </p:cNvPr>
          <p:cNvSpPr/>
          <p:nvPr/>
        </p:nvSpPr>
        <p:spPr>
          <a:xfrm>
            <a:off x="6233899" y="5813999"/>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050" dirty="0">
                <a:solidFill>
                  <a:schemeClr val="tx1"/>
                </a:solidFill>
              </a:rPr>
              <a:t>M</a:t>
            </a:r>
            <a:endParaRPr kumimoji="1" lang="ko-Kore-KR" altLang="en-US" sz="1050" dirty="0">
              <a:solidFill>
                <a:schemeClr val="tx1"/>
              </a:solidFill>
            </a:endParaRPr>
          </a:p>
        </p:txBody>
      </p:sp>
      <p:sp>
        <p:nvSpPr>
          <p:cNvPr id="119" name="원통[C] 118">
            <a:extLst>
              <a:ext uri="{FF2B5EF4-FFF2-40B4-BE49-F238E27FC236}">
                <a16:creationId xmlns:a16="http://schemas.microsoft.com/office/drawing/2014/main" id="{37EDF3F8-919B-3C6D-36B3-4EC2EF5D2E35}"/>
              </a:ext>
            </a:extLst>
          </p:cNvPr>
          <p:cNvSpPr/>
          <p:nvPr/>
        </p:nvSpPr>
        <p:spPr>
          <a:xfrm>
            <a:off x="7046960" y="5816381"/>
            <a:ext cx="245811" cy="252701"/>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ore-KR" sz="1200" dirty="0">
                <a:solidFill>
                  <a:schemeClr val="tx1"/>
                </a:solidFill>
              </a:rPr>
              <a:t>S</a:t>
            </a:r>
            <a:endParaRPr kumimoji="1" lang="ko-Kore-KR" altLang="en-US" sz="1200" dirty="0">
              <a:solidFill>
                <a:schemeClr val="tx1"/>
              </a:solidFill>
            </a:endParaRPr>
          </a:p>
        </p:txBody>
      </p:sp>
      <p:sp>
        <p:nvSpPr>
          <p:cNvPr id="120" name="TextBox 119">
            <a:extLst>
              <a:ext uri="{FF2B5EF4-FFF2-40B4-BE49-F238E27FC236}">
                <a16:creationId xmlns:a16="http://schemas.microsoft.com/office/drawing/2014/main" id="{D0750125-4000-CA61-E079-D637A992CCF4}"/>
              </a:ext>
            </a:extLst>
          </p:cNvPr>
          <p:cNvSpPr txBox="1"/>
          <p:nvPr/>
        </p:nvSpPr>
        <p:spPr>
          <a:xfrm>
            <a:off x="5450612" y="4939014"/>
            <a:ext cx="407473" cy="270435"/>
          </a:xfrm>
          <a:prstGeom prst="rect">
            <a:avLst/>
          </a:prstGeom>
          <a:noFill/>
        </p:spPr>
        <p:txBody>
          <a:bodyPr wrap="none" rtlCol="0">
            <a:spAutoFit/>
          </a:bodyPr>
          <a:lstStyle/>
          <a:p>
            <a:r>
              <a:rPr kumimoji="1" lang="en-US" altLang="ko-Kore-KR" dirty="0"/>
              <a:t>EKS</a:t>
            </a:r>
            <a:endParaRPr kumimoji="1" lang="ko-Kore-KR" altLang="en-US" dirty="0"/>
          </a:p>
        </p:txBody>
      </p:sp>
      <p:sp>
        <p:nvSpPr>
          <p:cNvPr id="121" name="TextBox 120">
            <a:extLst>
              <a:ext uri="{FF2B5EF4-FFF2-40B4-BE49-F238E27FC236}">
                <a16:creationId xmlns:a16="http://schemas.microsoft.com/office/drawing/2014/main" id="{358D678B-D55C-02B9-4929-6763BABE0958}"/>
              </a:ext>
            </a:extLst>
          </p:cNvPr>
          <p:cNvSpPr txBox="1"/>
          <p:nvPr/>
        </p:nvSpPr>
        <p:spPr>
          <a:xfrm>
            <a:off x="5451051" y="5782624"/>
            <a:ext cx="421846" cy="270435"/>
          </a:xfrm>
          <a:prstGeom prst="rect">
            <a:avLst/>
          </a:prstGeom>
          <a:noFill/>
        </p:spPr>
        <p:txBody>
          <a:bodyPr wrap="none" rtlCol="0">
            <a:spAutoFit/>
          </a:bodyPr>
          <a:lstStyle/>
          <a:p>
            <a:r>
              <a:rPr kumimoji="1" lang="en-US" altLang="ko-Kore-KR" dirty="0"/>
              <a:t>RDS</a:t>
            </a:r>
            <a:endParaRPr kumimoji="1" lang="ko-Kore-KR" altLang="en-US" dirty="0"/>
          </a:p>
        </p:txBody>
      </p:sp>
      <p:sp>
        <p:nvSpPr>
          <p:cNvPr id="94" name="아래쪽 화살표[D] 93">
            <a:extLst>
              <a:ext uri="{FF2B5EF4-FFF2-40B4-BE49-F238E27FC236}">
                <a16:creationId xmlns:a16="http://schemas.microsoft.com/office/drawing/2014/main" id="{42821C6E-7A41-5D92-90EB-A46A13451209}"/>
              </a:ext>
            </a:extLst>
          </p:cNvPr>
          <p:cNvSpPr/>
          <p:nvPr/>
        </p:nvSpPr>
        <p:spPr>
          <a:xfrm>
            <a:off x="9553195" y="5437075"/>
            <a:ext cx="353961" cy="26516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2" name="아래쪽 화살표[D] 121">
            <a:extLst>
              <a:ext uri="{FF2B5EF4-FFF2-40B4-BE49-F238E27FC236}">
                <a16:creationId xmlns:a16="http://schemas.microsoft.com/office/drawing/2014/main" id="{45719FC8-F705-9196-B15D-3A6A3E4171D7}"/>
              </a:ext>
            </a:extLst>
          </p:cNvPr>
          <p:cNvSpPr/>
          <p:nvPr/>
        </p:nvSpPr>
        <p:spPr>
          <a:xfrm rot="2680958">
            <a:off x="8139686" y="5362590"/>
            <a:ext cx="259946" cy="38483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3" name="오른쪽 화살표[R] 122">
            <a:extLst>
              <a:ext uri="{FF2B5EF4-FFF2-40B4-BE49-F238E27FC236}">
                <a16:creationId xmlns:a16="http://schemas.microsoft.com/office/drawing/2014/main" id="{4D8DC2F1-24E8-3BA2-8B48-5A93730429D7}"/>
              </a:ext>
            </a:extLst>
          </p:cNvPr>
          <p:cNvSpPr/>
          <p:nvPr/>
        </p:nvSpPr>
        <p:spPr>
          <a:xfrm rot="5400000">
            <a:off x="8063181" y="3639550"/>
            <a:ext cx="412955" cy="609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36356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36"/>
          <p:cNvPicPr preferRelativeResize="0"/>
          <p:nvPr/>
        </p:nvPicPr>
        <p:blipFill rotWithShape="1">
          <a:blip r:embed="rId3">
            <a:alphaModFix/>
          </a:blip>
          <a:srcRect l="19467"/>
          <a:stretch/>
        </p:blipFill>
        <p:spPr>
          <a:xfrm>
            <a:off x="-1" y="0"/>
            <a:ext cx="12192001" cy="6858000"/>
          </a:xfrm>
          <a:prstGeom prst="rect">
            <a:avLst/>
          </a:prstGeom>
          <a:noFill/>
          <a:ln>
            <a:noFill/>
          </a:ln>
        </p:spPr>
      </p:pic>
      <p:sp>
        <p:nvSpPr>
          <p:cNvPr id="1107" name="Google Shape;1107;p36"/>
          <p:cNvSpPr txBox="1"/>
          <p:nvPr/>
        </p:nvSpPr>
        <p:spPr>
          <a:xfrm>
            <a:off x="680044" y="6321356"/>
            <a:ext cx="4287186" cy="272832"/>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800" dirty="0">
                <a:solidFill>
                  <a:schemeClr val="lt1"/>
                </a:solidFill>
                <a:latin typeface="Arial"/>
                <a:ea typeface="Arial"/>
                <a:cs typeface="Arial"/>
                <a:sym typeface="Arial"/>
              </a:rPr>
              <a:t>Copyright 2022 © MEGAZONECLOUD  CORP. ALL RIGHT RESERVED.</a:t>
            </a:r>
            <a:endParaRPr sz="800" dirty="0">
              <a:solidFill>
                <a:schemeClr val="lt1"/>
              </a:solidFill>
              <a:latin typeface="Arial"/>
              <a:ea typeface="Arial"/>
              <a:cs typeface="Arial"/>
              <a:sym typeface="Arial"/>
            </a:endParaRPr>
          </a:p>
        </p:txBody>
      </p:sp>
      <p:grpSp>
        <p:nvGrpSpPr>
          <p:cNvPr id="1108" name="Google Shape;1108;p36"/>
          <p:cNvGrpSpPr/>
          <p:nvPr/>
        </p:nvGrpSpPr>
        <p:grpSpPr>
          <a:xfrm>
            <a:off x="387424" y="2697711"/>
            <a:ext cx="11417153" cy="1462579"/>
            <a:chOff x="387424" y="2697711"/>
            <a:chExt cx="11417153" cy="1462579"/>
          </a:xfrm>
        </p:grpSpPr>
        <p:grpSp>
          <p:nvGrpSpPr>
            <p:cNvPr id="1109" name="Google Shape;1109;p36"/>
            <p:cNvGrpSpPr/>
            <p:nvPr/>
          </p:nvGrpSpPr>
          <p:grpSpPr>
            <a:xfrm>
              <a:off x="4581516" y="3594427"/>
              <a:ext cx="3028969" cy="565863"/>
              <a:chOff x="4839596" y="3502703"/>
              <a:chExt cx="2480834" cy="463462"/>
            </a:xfrm>
          </p:grpSpPr>
          <p:pic>
            <p:nvPicPr>
              <p:cNvPr id="1110" name="Google Shape;1110;p36"/>
              <p:cNvPicPr preferRelativeResize="0"/>
              <p:nvPr/>
            </p:nvPicPr>
            <p:blipFill rotWithShape="1">
              <a:blip r:embed="rId4">
                <a:alphaModFix/>
              </a:blip>
              <a:srcRect/>
              <a:stretch/>
            </p:blipFill>
            <p:spPr>
              <a:xfrm>
                <a:off x="4839596" y="3577110"/>
                <a:ext cx="291580" cy="320204"/>
              </a:xfrm>
              <a:prstGeom prst="rect">
                <a:avLst/>
              </a:prstGeom>
              <a:noFill/>
              <a:ln>
                <a:noFill/>
              </a:ln>
            </p:spPr>
          </p:pic>
          <p:pic>
            <p:nvPicPr>
              <p:cNvPr id="1111" name="Google Shape;1111;p36"/>
              <p:cNvPicPr preferRelativeResize="0"/>
              <p:nvPr/>
            </p:nvPicPr>
            <p:blipFill rotWithShape="1">
              <a:blip r:embed="rId5">
                <a:alphaModFix/>
              </a:blip>
              <a:srcRect/>
              <a:stretch/>
            </p:blipFill>
            <p:spPr>
              <a:xfrm>
                <a:off x="5480038" y="3568063"/>
                <a:ext cx="312429" cy="343100"/>
              </a:xfrm>
              <a:prstGeom prst="rect">
                <a:avLst/>
              </a:prstGeom>
              <a:noFill/>
              <a:ln>
                <a:noFill/>
              </a:ln>
            </p:spPr>
          </p:pic>
          <p:pic>
            <p:nvPicPr>
              <p:cNvPr id="1112" name="Google Shape;1112;p36"/>
              <p:cNvPicPr preferRelativeResize="0"/>
              <p:nvPr/>
            </p:nvPicPr>
            <p:blipFill rotWithShape="1">
              <a:blip r:embed="rId6">
                <a:alphaModFix/>
              </a:blip>
              <a:srcRect/>
              <a:stretch/>
            </p:blipFill>
            <p:spPr>
              <a:xfrm>
                <a:off x="6110518" y="3502703"/>
                <a:ext cx="422031" cy="463462"/>
              </a:xfrm>
              <a:prstGeom prst="rect">
                <a:avLst/>
              </a:prstGeom>
              <a:noFill/>
              <a:ln>
                <a:noFill/>
              </a:ln>
            </p:spPr>
          </p:pic>
          <p:pic>
            <p:nvPicPr>
              <p:cNvPr id="1113" name="Google Shape;1113;p36"/>
              <p:cNvPicPr preferRelativeResize="0"/>
              <p:nvPr/>
            </p:nvPicPr>
            <p:blipFill rotWithShape="1">
              <a:blip r:embed="rId7">
                <a:alphaModFix/>
              </a:blip>
              <a:srcRect/>
              <a:stretch/>
            </p:blipFill>
            <p:spPr>
              <a:xfrm>
                <a:off x="6898398" y="3502703"/>
                <a:ext cx="422032" cy="463462"/>
              </a:xfrm>
              <a:prstGeom prst="rect">
                <a:avLst/>
              </a:prstGeom>
              <a:noFill/>
              <a:ln>
                <a:noFill/>
              </a:ln>
            </p:spPr>
          </p:pic>
        </p:grpSp>
        <p:sp>
          <p:nvSpPr>
            <p:cNvPr id="1114" name="Google Shape;1114;p36"/>
            <p:cNvSpPr txBox="1"/>
            <p:nvPr/>
          </p:nvSpPr>
          <p:spPr>
            <a:xfrm>
              <a:off x="387424" y="2697711"/>
              <a:ext cx="114171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chemeClr val="lt1"/>
                  </a:solidFill>
                  <a:latin typeface="Arial"/>
                  <a:ea typeface="Arial"/>
                  <a:cs typeface="Arial"/>
                  <a:sym typeface="Arial"/>
                </a:rPr>
                <a:t>Thank you</a:t>
              </a:r>
              <a:endParaRPr sz="4000" dirty="0">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C94904-0275-9C96-8798-8DB63D9336EC}"/>
              </a:ext>
            </a:extLst>
          </p:cNvPr>
          <p:cNvSpPr>
            <a:spLocks noGrp="1"/>
          </p:cNvSpPr>
          <p:nvPr>
            <p:ph type="body" idx="1"/>
          </p:nvPr>
        </p:nvSpPr>
        <p:spPr>
          <a:xfrm>
            <a:off x="124708" y="522011"/>
            <a:ext cx="7978346" cy="461624"/>
          </a:xfrm>
        </p:spPr>
        <p:txBody>
          <a:bodyPr/>
          <a:lstStyle/>
          <a:p>
            <a:r>
              <a:rPr kumimoji="1" lang="en-US" altLang="ko-KR" dirty="0"/>
              <a:t>TPS &amp; </a:t>
            </a:r>
            <a:r>
              <a:rPr kumimoji="1" lang="en-US" altLang="ko-KR" dirty="0" err="1"/>
              <a:t>Iops</a:t>
            </a:r>
            <a:endParaRPr kumimoji="1" lang="ko-Kore-KR" altLang="en-US" dirty="0"/>
          </a:p>
        </p:txBody>
      </p:sp>
      <p:pic>
        <p:nvPicPr>
          <p:cNvPr id="46" name="그림 45">
            <a:extLst>
              <a:ext uri="{FF2B5EF4-FFF2-40B4-BE49-F238E27FC236}">
                <a16:creationId xmlns:a16="http://schemas.microsoft.com/office/drawing/2014/main" id="{9953E6A8-DFC7-57C5-5E1D-5E730150BF9B}"/>
              </a:ext>
            </a:extLst>
          </p:cNvPr>
          <p:cNvPicPr>
            <a:picLocks noChangeAspect="1"/>
          </p:cNvPicPr>
          <p:nvPr/>
        </p:nvPicPr>
        <p:blipFill>
          <a:blip r:embed="rId2"/>
          <a:stretch>
            <a:fillRect/>
          </a:stretch>
        </p:blipFill>
        <p:spPr>
          <a:xfrm>
            <a:off x="2960139" y="5038700"/>
            <a:ext cx="2603500" cy="1819300"/>
          </a:xfrm>
          <a:prstGeom prst="rect">
            <a:avLst/>
          </a:prstGeom>
        </p:spPr>
      </p:pic>
      <p:grpSp>
        <p:nvGrpSpPr>
          <p:cNvPr id="61" name="그룹 60">
            <a:extLst>
              <a:ext uri="{FF2B5EF4-FFF2-40B4-BE49-F238E27FC236}">
                <a16:creationId xmlns:a16="http://schemas.microsoft.com/office/drawing/2014/main" id="{D5AFB854-1643-EA2D-CA0E-73130DAE0853}"/>
              </a:ext>
            </a:extLst>
          </p:cNvPr>
          <p:cNvGrpSpPr/>
          <p:nvPr/>
        </p:nvGrpSpPr>
        <p:grpSpPr>
          <a:xfrm>
            <a:off x="2209613" y="3891482"/>
            <a:ext cx="4267113" cy="1147218"/>
            <a:chOff x="491498" y="3319902"/>
            <a:chExt cx="4267113" cy="1147218"/>
          </a:xfrm>
        </p:grpSpPr>
        <p:sp>
          <p:nvSpPr>
            <p:cNvPr id="7" name="직사각형 6">
              <a:extLst>
                <a:ext uri="{FF2B5EF4-FFF2-40B4-BE49-F238E27FC236}">
                  <a16:creationId xmlns:a16="http://schemas.microsoft.com/office/drawing/2014/main" id="{3F59C831-E01B-353D-91F9-BB13F345A333}"/>
                </a:ext>
              </a:extLst>
            </p:cNvPr>
            <p:cNvSpPr/>
            <p:nvPr/>
          </p:nvSpPr>
          <p:spPr>
            <a:xfrm>
              <a:off x="579003" y="3561723"/>
              <a:ext cx="721594" cy="4895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solidFill>
                </a:rPr>
                <a:t>REC</a:t>
              </a:r>
            </a:p>
            <a:p>
              <a:pPr algn="ctr"/>
              <a:r>
                <a:rPr kumimoji="1" lang="en-US" altLang="ko-Kore-KR" sz="1050" dirty="0">
                  <a:solidFill>
                    <a:schemeClr val="tx1"/>
                  </a:solidFill>
                </a:rPr>
                <a:t>POD</a:t>
              </a:r>
              <a:endParaRPr kumimoji="1" lang="ko-Kore-KR" altLang="en-US" sz="1050" dirty="0">
                <a:solidFill>
                  <a:schemeClr val="tx1"/>
                </a:solidFill>
              </a:endParaRPr>
            </a:p>
          </p:txBody>
        </p:sp>
        <p:sp>
          <p:nvSpPr>
            <p:cNvPr id="20" name="직사각형 19">
              <a:extLst>
                <a:ext uri="{FF2B5EF4-FFF2-40B4-BE49-F238E27FC236}">
                  <a16:creationId xmlns:a16="http://schemas.microsoft.com/office/drawing/2014/main" id="{DE11D7D3-13B0-C6D5-C40E-ECABB85160FF}"/>
                </a:ext>
              </a:extLst>
            </p:cNvPr>
            <p:cNvSpPr/>
            <p:nvPr/>
          </p:nvSpPr>
          <p:spPr>
            <a:xfrm>
              <a:off x="1722287" y="3561723"/>
              <a:ext cx="721594" cy="4895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solidFill>
                </a:rPr>
                <a:t>REC</a:t>
              </a:r>
            </a:p>
            <a:p>
              <a:pPr algn="ctr"/>
              <a:r>
                <a:rPr kumimoji="1" lang="en-US" altLang="ko-Kore-KR" sz="1050" dirty="0">
                  <a:solidFill>
                    <a:schemeClr val="tx1"/>
                  </a:solidFill>
                </a:rPr>
                <a:t>POD</a:t>
              </a:r>
              <a:endParaRPr kumimoji="1" lang="ko-Kore-KR" altLang="en-US" sz="1050" dirty="0">
                <a:solidFill>
                  <a:schemeClr val="tx1"/>
                </a:solidFill>
              </a:endParaRPr>
            </a:p>
          </p:txBody>
        </p:sp>
        <p:sp>
          <p:nvSpPr>
            <p:cNvPr id="21" name="직사각형 20">
              <a:extLst>
                <a:ext uri="{FF2B5EF4-FFF2-40B4-BE49-F238E27FC236}">
                  <a16:creationId xmlns:a16="http://schemas.microsoft.com/office/drawing/2014/main" id="{67486F25-6D35-2029-1CF4-4E6A1CE8238C}"/>
                </a:ext>
              </a:extLst>
            </p:cNvPr>
            <p:cNvSpPr/>
            <p:nvPr/>
          </p:nvSpPr>
          <p:spPr>
            <a:xfrm>
              <a:off x="2807281" y="3561723"/>
              <a:ext cx="721594" cy="4895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solidFill>
                </a:rPr>
                <a:t>REC</a:t>
              </a:r>
            </a:p>
            <a:p>
              <a:pPr algn="ctr"/>
              <a:r>
                <a:rPr kumimoji="1" lang="en-US" altLang="ko-Kore-KR" sz="1050" dirty="0">
                  <a:solidFill>
                    <a:schemeClr val="tx1"/>
                  </a:solidFill>
                </a:rPr>
                <a:t>POD</a:t>
              </a:r>
              <a:endParaRPr kumimoji="1" lang="ko-Kore-KR" altLang="en-US" sz="1050" dirty="0">
                <a:solidFill>
                  <a:schemeClr val="tx1"/>
                </a:solidFill>
              </a:endParaRPr>
            </a:p>
          </p:txBody>
        </p:sp>
        <p:sp>
          <p:nvSpPr>
            <p:cNvPr id="22" name="직사각형 21">
              <a:extLst>
                <a:ext uri="{FF2B5EF4-FFF2-40B4-BE49-F238E27FC236}">
                  <a16:creationId xmlns:a16="http://schemas.microsoft.com/office/drawing/2014/main" id="{C1081AFC-E9DE-FFF1-6EAC-4121729D0521}"/>
                </a:ext>
              </a:extLst>
            </p:cNvPr>
            <p:cNvSpPr/>
            <p:nvPr/>
          </p:nvSpPr>
          <p:spPr>
            <a:xfrm>
              <a:off x="3892275" y="3561723"/>
              <a:ext cx="721594" cy="4895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solidFill>
                </a:rPr>
                <a:t>REC</a:t>
              </a:r>
            </a:p>
            <a:p>
              <a:pPr algn="ctr"/>
              <a:r>
                <a:rPr kumimoji="1" lang="en-US" altLang="ko-Kore-KR" sz="1050" dirty="0">
                  <a:solidFill>
                    <a:schemeClr val="tx1"/>
                  </a:solidFill>
                </a:rPr>
                <a:t>POD</a:t>
              </a:r>
              <a:endParaRPr kumimoji="1" lang="ko-Kore-KR" altLang="en-US" sz="1050" dirty="0">
                <a:solidFill>
                  <a:schemeClr val="tx1"/>
                </a:solidFill>
              </a:endParaRPr>
            </a:p>
          </p:txBody>
        </p:sp>
        <p:sp>
          <p:nvSpPr>
            <p:cNvPr id="29" name="Rectangle 5">
              <a:extLst>
                <a:ext uri="{FF2B5EF4-FFF2-40B4-BE49-F238E27FC236}">
                  <a16:creationId xmlns:a16="http://schemas.microsoft.com/office/drawing/2014/main" id="{4FB3262C-C8CE-C482-2E51-C0030D1D665B}"/>
                </a:ext>
              </a:extLst>
            </p:cNvPr>
            <p:cNvSpPr>
              <a:spLocks/>
            </p:cNvSpPr>
            <p:nvPr/>
          </p:nvSpPr>
          <p:spPr bwMode="auto">
            <a:xfrm>
              <a:off x="491498" y="3319902"/>
              <a:ext cx="4267113" cy="957641"/>
            </a:xfrm>
            <a:prstGeom prst="rect">
              <a:avLst/>
            </a:prstGeom>
            <a:noFill/>
            <a:ln w="6350" cap="flat" cmpd="sng" algn="ctr">
              <a:solidFill>
                <a:srgbClr val="F0850C"/>
              </a:solidFill>
              <a:prstDash val="sysDot"/>
            </a:ln>
            <a:effectLst/>
          </p:spPr>
          <p:txBody>
            <a:bodyPr tIns="46800"/>
            <a:lstStyle/>
            <a:p>
              <a:pPr marL="0" marR="0" lvl="0" indent="0" algn="ctr" defTabSz="820400" eaLnBrk="1" fontAlgn="auto" latinLnBrk="1"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solidFill>
                    <a:srgbClr val="3333FF">
                      <a:alpha val="0"/>
                    </a:srgbClr>
                  </a:solidFill>
                </a:ln>
                <a:solidFill>
                  <a:srgbClr val="5B9CD5"/>
                </a:solidFill>
                <a:effectLst/>
                <a:uLnTx/>
                <a:uFillTx/>
                <a:ea typeface="KoPub돋움체 Medium" panose="02020603020101020101" pitchFamily="18" charset="-127"/>
                <a:cs typeface="Arial" panose="020B0604020202020204" pitchFamily="34" charset="0"/>
              </a:endParaRPr>
            </a:p>
          </p:txBody>
        </p:sp>
        <p:pic>
          <p:nvPicPr>
            <p:cNvPr id="30" name="Graphic 39">
              <a:extLst>
                <a:ext uri="{FF2B5EF4-FFF2-40B4-BE49-F238E27FC236}">
                  <a16:creationId xmlns:a16="http://schemas.microsoft.com/office/drawing/2014/main" id="{EB9ECDB1-9DEC-CF6A-CE81-DCE217F99DA6}"/>
                </a:ext>
              </a:extLst>
            </p:cNvPr>
            <p:cNvPicPr preferRelativeResize="0">
              <a:picLocks/>
            </p:cNvPicPr>
            <p:nvPr/>
          </p:nvPicPr>
          <p:blipFill>
            <a:blip r:embed="rId3">
              <a:extLst>
                <a:ext uri="{96DAC541-7B7A-43D3-8B79-37D633B846F1}">
                  <asvg:svgBlip xmlns:asvg="http://schemas.microsoft.com/office/drawing/2016/SVG/main" r:embed="rId4"/>
                </a:ext>
              </a:extLst>
            </a:blip>
            <a:stretch>
              <a:fillRect/>
            </a:stretch>
          </p:blipFill>
          <p:spPr>
            <a:xfrm>
              <a:off x="506246" y="3319902"/>
              <a:ext cx="137746" cy="115080"/>
            </a:xfrm>
            <a:prstGeom prst="rect">
              <a:avLst/>
            </a:prstGeom>
            <a:noFill/>
          </p:spPr>
        </p:pic>
        <p:sp>
          <p:nvSpPr>
            <p:cNvPr id="31" name="직사각형 30">
              <a:extLst>
                <a:ext uri="{FF2B5EF4-FFF2-40B4-BE49-F238E27FC236}">
                  <a16:creationId xmlns:a16="http://schemas.microsoft.com/office/drawing/2014/main" id="{6D285C16-1840-6CFF-A39E-1EC26AD5B57B}"/>
                </a:ext>
              </a:extLst>
            </p:cNvPr>
            <p:cNvSpPr>
              <a:spLocks/>
            </p:cNvSpPr>
            <p:nvPr/>
          </p:nvSpPr>
          <p:spPr>
            <a:xfrm>
              <a:off x="760002" y="3355348"/>
              <a:ext cx="452047" cy="61555"/>
            </a:xfrm>
            <a:prstGeom prst="rect">
              <a:avLst/>
            </a:prstGeom>
            <a:grpFill/>
          </p:spPr>
          <p:txBody>
            <a:bodyPr wrap="none" lIns="0" tIns="0" rIns="0" bIns="0" rtlCol="0">
              <a:spAutoFit/>
            </a:bodyPr>
            <a:lstStyle/>
            <a:p>
              <a:pPr algn="ctr" defTabSz="1067745" latinLnBrk="1"/>
              <a:r>
                <a:rPr lang="en-US" altLang="ko-KR" sz="400" dirty="0">
                  <a:ln>
                    <a:solidFill>
                      <a:srgbClr val="3333FF">
                        <a:alpha val="0"/>
                      </a:srgbClr>
                    </a:solidFill>
                  </a:ln>
                  <a:solidFill>
                    <a:srgbClr val="FF6600"/>
                  </a:solidFill>
                  <a:ea typeface="KoPub돋움체 Bold" panose="02020603020101020101" pitchFamily="18" charset="-127"/>
                </a:rPr>
                <a:t>Auto Scaling group</a:t>
              </a:r>
            </a:p>
          </p:txBody>
        </p:sp>
        <p:sp>
          <p:nvSpPr>
            <p:cNvPr id="32" name="직사각형 31">
              <a:extLst>
                <a:ext uri="{FF2B5EF4-FFF2-40B4-BE49-F238E27FC236}">
                  <a16:creationId xmlns:a16="http://schemas.microsoft.com/office/drawing/2014/main" id="{8A313ED7-A7F2-CAB7-DF5F-2F1ED7CE00B7}"/>
                </a:ext>
              </a:extLst>
            </p:cNvPr>
            <p:cNvSpPr>
              <a:spLocks/>
            </p:cNvSpPr>
            <p:nvPr/>
          </p:nvSpPr>
          <p:spPr>
            <a:xfrm>
              <a:off x="2182253" y="4176257"/>
              <a:ext cx="594715" cy="92333"/>
            </a:xfrm>
            <a:prstGeom prst="rect">
              <a:avLst/>
            </a:prstGeom>
            <a:grpFill/>
          </p:spPr>
          <p:txBody>
            <a:bodyPr wrap="none" lIns="0" tIns="0" rIns="0" bIns="0" rtlCol="0">
              <a:spAutoFit/>
            </a:bodyPr>
            <a:lstStyle/>
            <a:p>
              <a:pPr algn="ctr" defTabSz="1067745" latinLnBrk="1"/>
              <a:r>
                <a:rPr lang="en-US" altLang="ko-KR" sz="600" dirty="0">
                  <a:ln>
                    <a:solidFill>
                      <a:srgbClr val="3333FF">
                        <a:alpha val="0"/>
                      </a:srgbClr>
                    </a:solidFill>
                  </a:ln>
                  <a:solidFill>
                    <a:srgbClr val="FF6600"/>
                  </a:solidFill>
                  <a:ea typeface="KoPub돋움체 Bold" panose="02020603020101020101" pitchFamily="18" charset="-127"/>
                </a:rPr>
                <a:t>EKS Node Group</a:t>
              </a:r>
            </a:p>
          </p:txBody>
        </p:sp>
        <p:cxnSp>
          <p:nvCxnSpPr>
            <p:cNvPr id="48" name="꺾인 연결선[E] 47">
              <a:extLst>
                <a:ext uri="{FF2B5EF4-FFF2-40B4-BE49-F238E27FC236}">
                  <a16:creationId xmlns:a16="http://schemas.microsoft.com/office/drawing/2014/main" id="{BED39833-2225-CB97-4AAD-5F1A8CC1F4D8}"/>
                </a:ext>
              </a:extLst>
            </p:cNvPr>
            <p:cNvCxnSpPr>
              <a:cxnSpLocks/>
              <a:stCxn id="7" idx="2"/>
              <a:endCxn id="46" idx="0"/>
            </p:cNvCxnSpPr>
            <p:nvPr/>
          </p:nvCxnSpPr>
          <p:spPr>
            <a:xfrm rot="16200000" flipH="1">
              <a:off x="1533877" y="3457223"/>
              <a:ext cx="415820" cy="16039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E] 48">
              <a:extLst>
                <a:ext uri="{FF2B5EF4-FFF2-40B4-BE49-F238E27FC236}">
                  <a16:creationId xmlns:a16="http://schemas.microsoft.com/office/drawing/2014/main" id="{59C12D07-54C2-E0D5-ABA2-5911A02E0F53}"/>
                </a:ext>
              </a:extLst>
            </p:cNvPr>
            <p:cNvCxnSpPr>
              <a:cxnSpLocks/>
              <a:stCxn id="20" idx="2"/>
              <a:endCxn id="46" idx="0"/>
            </p:cNvCxnSpPr>
            <p:nvPr/>
          </p:nvCxnSpPr>
          <p:spPr>
            <a:xfrm rot="16200000" flipH="1">
              <a:off x="2105519" y="4028865"/>
              <a:ext cx="415820" cy="4606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D6DA7872-20F8-1A1F-D14D-3E635F63A9A6}"/>
                </a:ext>
              </a:extLst>
            </p:cNvPr>
            <p:cNvCxnSpPr>
              <a:cxnSpLocks/>
              <a:stCxn id="21" idx="2"/>
              <a:endCxn id="46" idx="0"/>
            </p:cNvCxnSpPr>
            <p:nvPr/>
          </p:nvCxnSpPr>
          <p:spPr>
            <a:xfrm rot="5400000">
              <a:off x="2648016" y="3947058"/>
              <a:ext cx="415820" cy="6243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꺾인 연결선[E] 56">
              <a:extLst>
                <a:ext uri="{FF2B5EF4-FFF2-40B4-BE49-F238E27FC236}">
                  <a16:creationId xmlns:a16="http://schemas.microsoft.com/office/drawing/2014/main" id="{6555294A-3422-DC9C-70F9-13847AEA9775}"/>
                </a:ext>
              </a:extLst>
            </p:cNvPr>
            <p:cNvCxnSpPr>
              <a:cxnSpLocks/>
              <a:stCxn id="22" idx="2"/>
              <a:endCxn id="46" idx="0"/>
            </p:cNvCxnSpPr>
            <p:nvPr/>
          </p:nvCxnSpPr>
          <p:spPr>
            <a:xfrm rot="5400000">
              <a:off x="3190513" y="3404561"/>
              <a:ext cx="415820" cy="17092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0" name="직사각형 59">
            <a:extLst>
              <a:ext uri="{FF2B5EF4-FFF2-40B4-BE49-F238E27FC236}">
                <a16:creationId xmlns:a16="http://schemas.microsoft.com/office/drawing/2014/main" id="{9BA706C4-24B2-E923-F261-88DA35FF4E74}"/>
              </a:ext>
            </a:extLst>
          </p:cNvPr>
          <p:cNvSpPr/>
          <p:nvPr/>
        </p:nvSpPr>
        <p:spPr>
          <a:xfrm>
            <a:off x="1141929" y="5480066"/>
            <a:ext cx="870778" cy="69766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chemeClr val="tx1"/>
                </a:solidFill>
              </a:rPr>
              <a:t>REC RDS</a:t>
            </a:r>
          </a:p>
          <a:p>
            <a:pPr algn="ctr"/>
            <a:r>
              <a:rPr kumimoji="1" lang="en-US" altLang="ko-Kore-KR" sz="900" dirty="0">
                <a:solidFill>
                  <a:schemeClr val="tx1"/>
                </a:solidFill>
              </a:rPr>
              <a:t>db.r6i2xlarge</a:t>
            </a:r>
            <a:endParaRPr kumimoji="1" lang="ko-Kore-KR" altLang="en-US" sz="900" dirty="0">
              <a:solidFill>
                <a:schemeClr val="tx1"/>
              </a:solidFill>
            </a:endParaRPr>
          </a:p>
        </p:txBody>
      </p:sp>
      <p:sp>
        <p:nvSpPr>
          <p:cNvPr id="66" name="직사각형 65">
            <a:extLst>
              <a:ext uri="{FF2B5EF4-FFF2-40B4-BE49-F238E27FC236}">
                <a16:creationId xmlns:a16="http://schemas.microsoft.com/office/drawing/2014/main" id="{D57B1F3D-8B2C-0FD1-9919-215E712FA788}"/>
              </a:ext>
            </a:extLst>
          </p:cNvPr>
          <p:cNvSpPr/>
          <p:nvPr/>
        </p:nvSpPr>
        <p:spPr>
          <a:xfrm>
            <a:off x="1141929" y="4058182"/>
            <a:ext cx="870778" cy="4895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solidFill>
              </a:rPr>
              <a:t>r6i.4xlarge</a:t>
            </a:r>
            <a:endParaRPr kumimoji="1" lang="ko-Kore-KR" altLang="en-US" sz="1050" dirty="0">
              <a:solidFill>
                <a:schemeClr val="tx1"/>
              </a:solidFill>
            </a:endParaRPr>
          </a:p>
        </p:txBody>
      </p:sp>
      <p:pic>
        <p:nvPicPr>
          <p:cNvPr id="68" name="그림 67">
            <a:extLst>
              <a:ext uri="{FF2B5EF4-FFF2-40B4-BE49-F238E27FC236}">
                <a16:creationId xmlns:a16="http://schemas.microsoft.com/office/drawing/2014/main" id="{48C1D2D4-0B1B-827D-7355-8FD12492B801}"/>
              </a:ext>
            </a:extLst>
          </p:cNvPr>
          <p:cNvPicPr>
            <a:picLocks noChangeAspect="1"/>
          </p:cNvPicPr>
          <p:nvPr/>
        </p:nvPicPr>
        <p:blipFill>
          <a:blip r:embed="rId5"/>
          <a:stretch>
            <a:fillRect/>
          </a:stretch>
        </p:blipFill>
        <p:spPr>
          <a:xfrm>
            <a:off x="1255404" y="1764261"/>
            <a:ext cx="5552280" cy="1609405"/>
          </a:xfrm>
          <a:prstGeom prst="rect">
            <a:avLst/>
          </a:prstGeom>
        </p:spPr>
      </p:pic>
      <p:sp>
        <p:nvSpPr>
          <p:cNvPr id="76" name="TextBox 75">
            <a:extLst>
              <a:ext uri="{FF2B5EF4-FFF2-40B4-BE49-F238E27FC236}">
                <a16:creationId xmlns:a16="http://schemas.microsoft.com/office/drawing/2014/main" id="{B485C928-78DB-1963-DB64-D719840F1AC1}"/>
              </a:ext>
            </a:extLst>
          </p:cNvPr>
          <p:cNvSpPr txBox="1"/>
          <p:nvPr/>
        </p:nvSpPr>
        <p:spPr>
          <a:xfrm>
            <a:off x="8649960" y="6193365"/>
            <a:ext cx="4913640" cy="523220"/>
          </a:xfrm>
          <a:prstGeom prst="rect">
            <a:avLst/>
          </a:prstGeom>
          <a:noFill/>
        </p:spPr>
        <p:txBody>
          <a:bodyPr wrap="square">
            <a:spAutoFit/>
          </a:bodyPr>
          <a:lstStyle/>
          <a:p>
            <a:endParaRPr lang="ko-Kore-KR" altLang="en-US" dirty="0"/>
          </a:p>
          <a:p>
            <a:endParaRPr lang="en-US" altLang="ko-Kore-KR" dirty="0"/>
          </a:p>
        </p:txBody>
      </p:sp>
      <p:sp>
        <p:nvSpPr>
          <p:cNvPr id="82" name="TextBox 81">
            <a:extLst>
              <a:ext uri="{FF2B5EF4-FFF2-40B4-BE49-F238E27FC236}">
                <a16:creationId xmlns:a16="http://schemas.microsoft.com/office/drawing/2014/main" id="{E42BCCD0-A313-E8CB-9B17-3F383C8BF097}"/>
              </a:ext>
            </a:extLst>
          </p:cNvPr>
          <p:cNvSpPr txBox="1"/>
          <p:nvPr/>
        </p:nvSpPr>
        <p:spPr>
          <a:xfrm>
            <a:off x="976836" y="1393412"/>
            <a:ext cx="6207760" cy="307777"/>
          </a:xfrm>
          <a:prstGeom prst="rect">
            <a:avLst/>
          </a:prstGeom>
          <a:noFill/>
        </p:spPr>
        <p:txBody>
          <a:bodyPr wrap="square">
            <a:spAutoFit/>
          </a:bodyPr>
          <a:lstStyle/>
          <a:p>
            <a:r>
              <a:rPr lang="ko-KR" altLang="en-US" dirty="0" err="1">
                <a:effectLst/>
                <a:latin typeface="Helvetica Neue" panose="02000503000000020004" pitchFamily="2" charset="0"/>
              </a:rPr>
              <a:t>ㅇ</a:t>
            </a:r>
            <a:r>
              <a:rPr lang="en-US" altLang="ko-KR" dirty="0">
                <a:effectLst/>
                <a:latin typeface="Helvetica Neue" panose="02000503000000020004" pitchFamily="2" charset="0"/>
              </a:rPr>
              <a:t>Expected PEAK </a:t>
            </a:r>
            <a:r>
              <a:rPr lang="en" altLang="ko-KR" dirty="0">
                <a:effectLst/>
                <a:latin typeface="Helvetica Neue" panose="02000503000000020004" pitchFamily="2" charset="0"/>
              </a:rPr>
              <a:t>TPS(</a:t>
            </a:r>
            <a:r>
              <a:rPr lang="en-US" altLang="ko-KR" dirty="0">
                <a:latin typeface="Helvetica Neue" panose="02000503000000020004" pitchFamily="2" charset="0"/>
              </a:rPr>
              <a:t>Example REC) </a:t>
            </a:r>
            <a:endParaRPr lang="en" altLang="ko-KR" dirty="0">
              <a:effectLst/>
              <a:latin typeface="Helvetica Neue" panose="02000503000000020004" pitchFamily="2" charset="0"/>
            </a:endParaRPr>
          </a:p>
        </p:txBody>
      </p:sp>
      <p:sp>
        <p:nvSpPr>
          <p:cNvPr id="83" name="TextBox 82">
            <a:extLst>
              <a:ext uri="{FF2B5EF4-FFF2-40B4-BE49-F238E27FC236}">
                <a16:creationId xmlns:a16="http://schemas.microsoft.com/office/drawing/2014/main" id="{F967F51F-FF31-C3E2-166D-C6997CBB7813}"/>
              </a:ext>
            </a:extLst>
          </p:cNvPr>
          <p:cNvSpPr txBox="1"/>
          <p:nvPr/>
        </p:nvSpPr>
        <p:spPr>
          <a:xfrm>
            <a:off x="1010001" y="3546741"/>
            <a:ext cx="6207760" cy="307777"/>
          </a:xfrm>
          <a:prstGeom prst="rect">
            <a:avLst/>
          </a:prstGeom>
          <a:noFill/>
        </p:spPr>
        <p:txBody>
          <a:bodyPr wrap="square">
            <a:spAutoFit/>
          </a:bodyPr>
          <a:lstStyle/>
          <a:p>
            <a:r>
              <a:rPr lang="ko-KR" altLang="en-US" dirty="0" err="1">
                <a:effectLst/>
                <a:latin typeface="Helvetica Neue" panose="02000503000000020004" pitchFamily="2" charset="0"/>
              </a:rPr>
              <a:t>ㅇ</a:t>
            </a:r>
            <a:r>
              <a:rPr lang="en" altLang="ko-KR" dirty="0">
                <a:effectLst/>
                <a:latin typeface="Helvetica Neue" panose="02000503000000020004" pitchFamily="2" charset="0"/>
              </a:rPr>
              <a:t>REC Server – DB Structure</a:t>
            </a:r>
          </a:p>
        </p:txBody>
      </p:sp>
      <p:cxnSp>
        <p:nvCxnSpPr>
          <p:cNvPr id="93" name="직선 연결선[R] 92">
            <a:extLst>
              <a:ext uri="{FF2B5EF4-FFF2-40B4-BE49-F238E27FC236}">
                <a16:creationId xmlns:a16="http://schemas.microsoft.com/office/drawing/2014/main" id="{8250D919-3254-C553-87D3-AB5851FF43C4}"/>
              </a:ext>
            </a:extLst>
          </p:cNvPr>
          <p:cNvCxnSpPr>
            <a:cxnSpLocks/>
          </p:cNvCxnSpPr>
          <p:nvPr/>
        </p:nvCxnSpPr>
        <p:spPr>
          <a:xfrm>
            <a:off x="1010001" y="5038700"/>
            <a:ext cx="54667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DA3EFA8B-6011-87B0-8842-9F3B9D337406}"/>
              </a:ext>
            </a:extLst>
          </p:cNvPr>
          <p:cNvSpPr/>
          <p:nvPr/>
        </p:nvSpPr>
        <p:spPr>
          <a:xfrm>
            <a:off x="7071190" y="1664042"/>
            <a:ext cx="4939356" cy="98394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ore-KR" altLang="en-US" dirty="0">
                <a:solidFill>
                  <a:schemeClr val="tx1"/>
                </a:solidFill>
              </a:rPr>
              <a:t>REC as an example</a:t>
            </a:r>
          </a:p>
          <a:p>
            <a:r>
              <a:rPr lang="ko-KR" altLang="en-US" dirty="0">
                <a:solidFill>
                  <a:schemeClr val="tx1"/>
                </a:solidFill>
              </a:rPr>
              <a:t> </a:t>
            </a:r>
            <a:r>
              <a:rPr lang="en-US" altLang="ko-KR" dirty="0">
                <a:solidFill>
                  <a:schemeClr val="tx1"/>
                </a:solidFill>
              </a:rPr>
              <a:t>-</a:t>
            </a:r>
            <a:r>
              <a:rPr lang="ko-KR" altLang="en-US" dirty="0">
                <a:solidFill>
                  <a:schemeClr val="tx1"/>
                </a:solidFill>
              </a:rPr>
              <a:t> </a:t>
            </a:r>
            <a:r>
              <a:rPr lang="ko-Kore-KR" altLang="en-US" dirty="0">
                <a:solidFill>
                  <a:schemeClr val="tx1"/>
                </a:solidFill>
              </a:rPr>
              <a:t>Expected Peak TPS of 6,200TPS at 3.1m</a:t>
            </a:r>
          </a:p>
          <a:p>
            <a:r>
              <a:rPr lang="en-US" altLang="ko-Kore-KR" dirty="0">
                <a:solidFill>
                  <a:schemeClr val="tx1"/>
                </a:solidFill>
              </a:rPr>
              <a:t> - </a:t>
            </a:r>
            <a:r>
              <a:rPr lang="ko-Kore-KR" altLang="en-US" dirty="0">
                <a:solidFill>
                  <a:schemeClr val="tx1"/>
                </a:solidFill>
              </a:rPr>
              <a:t>Expected Peak TPS 11,400TPS</a:t>
            </a:r>
            <a:r>
              <a:rPr lang="ko-KR" altLang="en-US" dirty="0">
                <a:solidFill>
                  <a:schemeClr val="tx1"/>
                </a:solidFill>
              </a:rPr>
              <a:t> </a:t>
            </a:r>
            <a:r>
              <a:rPr lang="en-US" altLang="ko-KR" dirty="0">
                <a:solidFill>
                  <a:schemeClr val="tx1"/>
                </a:solidFill>
              </a:rPr>
              <a:t>at 5.8m</a:t>
            </a:r>
            <a:endParaRPr lang="ko-Kore-KR" altLang="en-US" dirty="0">
              <a:solidFill>
                <a:schemeClr val="tx1"/>
              </a:solidFill>
            </a:endParaRPr>
          </a:p>
        </p:txBody>
      </p:sp>
      <p:sp>
        <p:nvSpPr>
          <p:cNvPr id="98" name="직사각형 97">
            <a:extLst>
              <a:ext uri="{FF2B5EF4-FFF2-40B4-BE49-F238E27FC236}">
                <a16:creationId xmlns:a16="http://schemas.microsoft.com/office/drawing/2014/main" id="{3397DF71-721A-7D96-3720-B88AC19DEDF8}"/>
              </a:ext>
            </a:extLst>
          </p:cNvPr>
          <p:cNvSpPr/>
          <p:nvPr/>
        </p:nvSpPr>
        <p:spPr>
          <a:xfrm>
            <a:off x="7068351" y="2796436"/>
            <a:ext cx="4939356" cy="682583"/>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ore-KR" altLang="en-US" dirty="0">
                <a:solidFill>
                  <a:schemeClr val="tx1"/>
                </a:solidFill>
              </a:rPr>
              <a:t>The IOPS throughput of REC DB is as follows. db.r6i.2xlarge: 12,000 * 2.5 = 30,000 iops</a:t>
            </a:r>
            <a:r>
              <a:rPr lang="en-US" altLang="ko-Kore-KR" dirty="0">
                <a:solidFill>
                  <a:schemeClr val="tx1"/>
                </a:solidFill>
              </a:rPr>
              <a:t> (refer to page 2)</a:t>
            </a:r>
          </a:p>
        </p:txBody>
      </p:sp>
      <p:sp>
        <p:nvSpPr>
          <p:cNvPr id="101" name="TextBox 100">
            <a:extLst>
              <a:ext uri="{FF2B5EF4-FFF2-40B4-BE49-F238E27FC236}">
                <a16:creationId xmlns:a16="http://schemas.microsoft.com/office/drawing/2014/main" id="{A179C2AF-446C-1981-B42D-AB5D4698107D}"/>
              </a:ext>
            </a:extLst>
          </p:cNvPr>
          <p:cNvSpPr txBox="1"/>
          <p:nvPr/>
        </p:nvSpPr>
        <p:spPr>
          <a:xfrm>
            <a:off x="7034631" y="3534664"/>
            <a:ext cx="4973076" cy="1015663"/>
          </a:xfrm>
          <a:prstGeom prst="rect">
            <a:avLst/>
          </a:prstGeom>
          <a:noFill/>
          <a:ln>
            <a:solidFill>
              <a:schemeClr val="accent1">
                <a:shade val="50000"/>
              </a:schemeClr>
            </a:solidFill>
          </a:ln>
        </p:spPr>
        <p:txBody>
          <a:bodyPr wrap="square">
            <a:spAutoFit/>
          </a:bodyPr>
          <a:lstStyle/>
          <a:p>
            <a:r>
              <a:rPr lang="en-US" altLang="ko-Kore-KR" sz="1200" dirty="0"/>
              <a:t> ***Summary </a:t>
            </a:r>
          </a:p>
          <a:p>
            <a:r>
              <a:rPr lang="en" altLang="ko-Kore-KR" sz="1200" dirty="0"/>
              <a:t>IOPS and TPS are not the same concept. </a:t>
            </a:r>
          </a:p>
          <a:p>
            <a:r>
              <a:rPr lang="en" altLang="ko-Kore-KR" sz="1200" dirty="0"/>
              <a:t>However, when looking at the hit rate (</a:t>
            </a:r>
            <a:r>
              <a:rPr lang="en" altLang="ko-Kore-KR" sz="1200" dirty="0" err="1"/>
              <a:t>iops</a:t>
            </a:r>
            <a:r>
              <a:rPr lang="en" altLang="ko-Kore-KR" sz="1200" dirty="0"/>
              <a:t>) of the service server-DB-Storage for processing transactions,</a:t>
            </a:r>
          </a:p>
          <a:p>
            <a:r>
              <a:rPr lang="en" altLang="ko-Kore-KR" sz="1200" dirty="0"/>
              <a:t>it was judged to be </a:t>
            </a:r>
            <a:r>
              <a:rPr lang="en" altLang="ko-Kore-KR" sz="1200" dirty="0" err="1"/>
              <a:t>Iops</a:t>
            </a:r>
            <a:r>
              <a:rPr lang="en" altLang="ko-Kore-KR" sz="1200" dirty="0"/>
              <a:t> that accommodate the expected traffic.</a:t>
            </a:r>
            <a:endParaRPr lang="ko-Kore-KR" altLang="en-US" sz="1200" dirty="0"/>
          </a:p>
        </p:txBody>
      </p:sp>
      <p:cxnSp>
        <p:nvCxnSpPr>
          <p:cNvPr id="103" name="꺾인 연결선[E] 102">
            <a:extLst>
              <a:ext uri="{FF2B5EF4-FFF2-40B4-BE49-F238E27FC236}">
                <a16:creationId xmlns:a16="http://schemas.microsoft.com/office/drawing/2014/main" id="{02E9434C-A710-C3F1-C077-BBAFDE65AAC2}"/>
              </a:ext>
            </a:extLst>
          </p:cNvPr>
          <p:cNvCxnSpPr>
            <a:stCxn id="29" idx="3"/>
            <a:endCxn id="97" idx="1"/>
          </p:cNvCxnSpPr>
          <p:nvPr/>
        </p:nvCxnSpPr>
        <p:spPr>
          <a:xfrm flipV="1">
            <a:off x="6476726" y="2156015"/>
            <a:ext cx="594464" cy="2214288"/>
          </a:xfrm>
          <a:prstGeom prst="bentConnector3">
            <a:avLst>
              <a:gd name="adj1" fmla="val 61289"/>
            </a:avLst>
          </a:prstGeom>
        </p:spPr>
        <p:style>
          <a:lnRef idx="1">
            <a:schemeClr val="accent1"/>
          </a:lnRef>
          <a:fillRef idx="0">
            <a:schemeClr val="accent1"/>
          </a:fillRef>
          <a:effectRef idx="0">
            <a:schemeClr val="accent1"/>
          </a:effectRef>
          <a:fontRef idx="minor">
            <a:schemeClr val="tx1"/>
          </a:fontRef>
        </p:style>
      </p:cxnSp>
      <p:cxnSp>
        <p:nvCxnSpPr>
          <p:cNvPr id="105" name="꺾인 연결선[E] 104">
            <a:extLst>
              <a:ext uri="{FF2B5EF4-FFF2-40B4-BE49-F238E27FC236}">
                <a16:creationId xmlns:a16="http://schemas.microsoft.com/office/drawing/2014/main" id="{9FF32204-0A49-545B-DFD7-2E9DE895AF3A}"/>
              </a:ext>
            </a:extLst>
          </p:cNvPr>
          <p:cNvCxnSpPr>
            <a:cxnSpLocks/>
            <a:stCxn id="46" idx="3"/>
            <a:endCxn id="98" idx="1"/>
          </p:cNvCxnSpPr>
          <p:nvPr/>
        </p:nvCxnSpPr>
        <p:spPr>
          <a:xfrm flipV="1">
            <a:off x="5563639" y="3137728"/>
            <a:ext cx="1504712" cy="2810622"/>
          </a:xfrm>
          <a:prstGeom prst="bentConnector3">
            <a:avLst>
              <a:gd name="adj1" fmla="val 87353"/>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B72B2-B629-A588-C073-A245A714A48E}"/>
              </a:ext>
            </a:extLst>
          </p:cNvPr>
          <p:cNvSpPr txBox="1"/>
          <p:nvPr/>
        </p:nvSpPr>
        <p:spPr>
          <a:xfrm>
            <a:off x="7000911" y="4610277"/>
            <a:ext cx="5006796" cy="2031325"/>
          </a:xfrm>
          <a:prstGeom prst="rect">
            <a:avLst/>
          </a:prstGeom>
          <a:noFill/>
          <a:ln>
            <a:solidFill>
              <a:schemeClr val="accent1">
                <a:shade val="50000"/>
              </a:schemeClr>
            </a:solidFill>
          </a:ln>
        </p:spPr>
        <p:txBody>
          <a:bodyPr wrap="square">
            <a:spAutoFit/>
          </a:bodyPr>
          <a:lstStyle/>
          <a:p>
            <a:r>
              <a:rPr lang="ko-KR" altLang="en-US" dirty="0" err="1"/>
              <a:t>ㅇ</a:t>
            </a:r>
            <a:r>
              <a:rPr lang="en-US" altLang="ko-Kore-KR" dirty="0"/>
              <a:t> TPS 12,800  -&gt; Peak traffic 6200TPS</a:t>
            </a:r>
          </a:p>
          <a:p>
            <a:r>
              <a:rPr lang="ko-KR" altLang="en-US" dirty="0" err="1"/>
              <a:t>ㅇ</a:t>
            </a:r>
            <a:r>
              <a:rPr lang="ko-KR" altLang="en-US" dirty="0"/>
              <a:t> </a:t>
            </a:r>
            <a:r>
              <a:rPr lang="en-US" altLang="ko-KR" dirty="0"/>
              <a:t>Write IOPS 20% of total traffic,</a:t>
            </a:r>
            <a:r>
              <a:rPr lang="ko-KR" altLang="en-US" dirty="0"/>
              <a:t> </a:t>
            </a:r>
            <a:r>
              <a:rPr lang="en" altLang="ko-KR" dirty="0"/>
              <a:t>2.5</a:t>
            </a:r>
            <a:r>
              <a:rPr lang="ko-KR" altLang="en-US" dirty="0"/>
              <a:t> </a:t>
            </a:r>
            <a:r>
              <a:rPr lang="en-US" altLang="ko-KR" dirty="0"/>
              <a:t>IOPS</a:t>
            </a:r>
            <a:r>
              <a:rPr lang="en" altLang="ko-KR" dirty="0"/>
              <a:t> of 1TPS</a:t>
            </a:r>
          </a:p>
          <a:p>
            <a:r>
              <a:rPr lang="en" altLang="ko-KR" dirty="0"/>
              <a:t>    : 1240TPS * 2.5 IOPS =  3,100 IOPS</a:t>
            </a:r>
            <a:endParaRPr lang="en-US" altLang="ko-KR" dirty="0"/>
          </a:p>
          <a:p>
            <a:r>
              <a:rPr lang="ko-Kore-KR" altLang="en-US" dirty="0"/>
              <a:t>ㅇ</a:t>
            </a:r>
            <a:r>
              <a:rPr lang="ko-KR" altLang="en-US" dirty="0"/>
              <a:t> </a:t>
            </a:r>
            <a:r>
              <a:rPr lang="en-US" altLang="ko-Kore-KR" dirty="0"/>
              <a:t>R</a:t>
            </a:r>
            <a:r>
              <a:rPr lang="en-US" altLang="ko-KR" dirty="0"/>
              <a:t>ead</a:t>
            </a:r>
            <a:r>
              <a:rPr lang="ko-KR" altLang="en-US" dirty="0"/>
              <a:t> </a:t>
            </a:r>
            <a:r>
              <a:rPr lang="en-US" altLang="ko-KR" dirty="0"/>
              <a:t>IOPS</a:t>
            </a:r>
            <a:r>
              <a:rPr lang="ko-KR" altLang="en-US" dirty="0"/>
              <a:t> </a:t>
            </a:r>
            <a:r>
              <a:rPr lang="en-US" altLang="ko-KR" dirty="0"/>
              <a:t>80</a:t>
            </a:r>
            <a:r>
              <a:rPr lang="en" altLang="ko-KR" dirty="0"/>
              <a:t>% of total traffic, 1.5</a:t>
            </a:r>
            <a:r>
              <a:rPr lang="ko-KR" altLang="en-US" dirty="0"/>
              <a:t> </a:t>
            </a:r>
            <a:r>
              <a:rPr lang="en-US" altLang="ko-KR" dirty="0"/>
              <a:t>IOPS</a:t>
            </a:r>
            <a:r>
              <a:rPr lang="en" altLang="ko-KR" dirty="0"/>
              <a:t> of 1TPS</a:t>
            </a:r>
          </a:p>
          <a:p>
            <a:r>
              <a:rPr lang="en" altLang="ko-KR" dirty="0"/>
              <a:t>    : 4960TPS * 1.5 IOPS = </a:t>
            </a:r>
            <a:r>
              <a:rPr lang="en-US" altLang="ko-KR" dirty="0"/>
              <a:t>7,440</a:t>
            </a:r>
            <a:r>
              <a:rPr lang="ko-KR" altLang="en-US" dirty="0"/>
              <a:t> </a:t>
            </a:r>
            <a:r>
              <a:rPr lang="en-US" altLang="ko-KR" dirty="0"/>
              <a:t>IOPS</a:t>
            </a:r>
          </a:p>
          <a:p>
            <a:endParaRPr lang="en-US" altLang="ko-KR" dirty="0"/>
          </a:p>
          <a:p>
            <a:r>
              <a:rPr lang="ko-KR" altLang="en-US" dirty="0" err="1"/>
              <a:t>ㅇ</a:t>
            </a:r>
            <a:r>
              <a:rPr lang="en-US" altLang="ko-KR" dirty="0"/>
              <a:t>Total IOPS is </a:t>
            </a:r>
            <a:r>
              <a:rPr lang="en-US" altLang="ko-KR" dirty="0">
                <a:solidFill>
                  <a:srgbClr val="FF0000"/>
                </a:solidFill>
              </a:rPr>
              <a:t>10,540 IOPS</a:t>
            </a:r>
          </a:p>
          <a:p>
            <a:r>
              <a:rPr lang="ko-KR" altLang="en-US" dirty="0" err="1"/>
              <a:t>ㅇ</a:t>
            </a:r>
            <a:r>
              <a:rPr lang="en-US" altLang="ko-KR" dirty="0"/>
              <a:t>When looking at simple numbers, it comes in the 12,000 IOPS range.</a:t>
            </a:r>
          </a:p>
        </p:txBody>
      </p:sp>
      <p:sp>
        <p:nvSpPr>
          <p:cNvPr id="4" name="설명선 1[L] 3">
            <a:extLst>
              <a:ext uri="{FF2B5EF4-FFF2-40B4-BE49-F238E27FC236}">
                <a16:creationId xmlns:a16="http://schemas.microsoft.com/office/drawing/2014/main" id="{ABC09304-7A54-DE3E-37BB-FC08CFE31C05}"/>
              </a:ext>
            </a:extLst>
          </p:cNvPr>
          <p:cNvSpPr/>
          <p:nvPr/>
        </p:nvSpPr>
        <p:spPr>
          <a:xfrm>
            <a:off x="6408929" y="1417148"/>
            <a:ext cx="670757" cy="271394"/>
          </a:xfrm>
          <a:prstGeom prst="borderCallout1">
            <a:avLst>
              <a:gd name="adj1" fmla="val 101846"/>
              <a:gd name="adj2" fmla="val 50594"/>
              <a:gd name="adj3" fmla="val 126565"/>
              <a:gd name="adj4" fmla="val 17146"/>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sz="800" dirty="0" err="1"/>
              <a:t>Cpu</a:t>
            </a:r>
            <a:r>
              <a:rPr kumimoji="1" lang="en-US" altLang="ko-Kore-KR" sz="800" dirty="0"/>
              <a:t> Core * qty *200</a:t>
            </a:r>
            <a:endParaRPr kumimoji="1" lang="ko-Kore-KR" altLang="en-US" sz="800" dirty="0"/>
          </a:p>
        </p:txBody>
      </p:sp>
      <p:sp>
        <p:nvSpPr>
          <p:cNvPr id="5" name="설명선 1[L] 4">
            <a:extLst>
              <a:ext uri="{FF2B5EF4-FFF2-40B4-BE49-F238E27FC236}">
                <a16:creationId xmlns:a16="http://schemas.microsoft.com/office/drawing/2014/main" id="{E0AEEF40-7E4E-F948-9FBF-1DCE61C82993}"/>
              </a:ext>
            </a:extLst>
          </p:cNvPr>
          <p:cNvSpPr/>
          <p:nvPr/>
        </p:nvSpPr>
        <p:spPr>
          <a:xfrm>
            <a:off x="5088368" y="3460062"/>
            <a:ext cx="1385520" cy="368429"/>
          </a:xfrm>
          <a:prstGeom prst="borderCallout1">
            <a:avLst>
              <a:gd name="adj1" fmla="val -13106"/>
              <a:gd name="adj2" fmla="val 48990"/>
              <a:gd name="adj3" fmla="val -171963"/>
              <a:gd name="adj4" fmla="val 68311"/>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sz="800" dirty="0"/>
              <a:t>3.1M * 0.1(</a:t>
            </a:r>
            <a:r>
              <a:rPr kumimoji="1" lang="en-US" altLang="ko-Kore-KR" sz="800" dirty="0" err="1"/>
              <a:t>Cuncurrency</a:t>
            </a:r>
            <a:r>
              <a:rPr kumimoji="1" lang="en-US" altLang="ko-Kore-KR" sz="800" dirty="0"/>
              <a:t> User) *0.1(Interval) *0.2(Rate)</a:t>
            </a:r>
            <a:endParaRPr kumimoji="1" lang="ko-Kore-KR" altLang="en-US" sz="800" dirty="0"/>
          </a:p>
        </p:txBody>
      </p:sp>
    </p:spTree>
    <p:extLst>
      <p:ext uri="{BB962C8B-B14F-4D97-AF65-F5344CB8AC3E}">
        <p14:creationId xmlns:p14="http://schemas.microsoft.com/office/powerpoint/2010/main" val="412012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E07F9D1-BC88-5635-6127-1641D3AA6012}"/>
              </a:ext>
            </a:extLst>
          </p:cNvPr>
          <p:cNvSpPr>
            <a:spLocks noGrp="1"/>
          </p:cNvSpPr>
          <p:nvPr>
            <p:ph type="body" idx="1"/>
          </p:nvPr>
        </p:nvSpPr>
        <p:spPr>
          <a:xfrm>
            <a:off x="494141" y="1426665"/>
            <a:ext cx="11435921" cy="1015622"/>
          </a:xfrm>
        </p:spPr>
        <p:txBody>
          <a:bodyPr anchor="t"/>
          <a:lstStyle/>
          <a:p>
            <a:r>
              <a:rPr kumimoji="1" lang="ko-KR" altLang="en-US" sz="1000" dirty="0">
                <a:solidFill>
                  <a:schemeClr val="tx1"/>
                </a:solidFill>
              </a:rPr>
              <a:t>ㅇ</a:t>
            </a:r>
            <a:r>
              <a:rPr kumimoji="1" lang="en-US" altLang="ko-Kore-KR" sz="1000" dirty="0">
                <a:solidFill>
                  <a:schemeClr val="tx1"/>
                </a:solidFill>
              </a:rPr>
              <a:t>AWS RDS Architecture we've plan to provisioned PostgreSQL database as AWS RDS with Multi-AZ feature.</a:t>
            </a:r>
          </a:p>
          <a:p>
            <a:endParaRPr kumimoji="1" lang="en-US" altLang="ko-Kore-KR" sz="1000" dirty="0">
              <a:solidFill>
                <a:schemeClr val="tx1"/>
              </a:solidFill>
            </a:endParaRPr>
          </a:p>
          <a:p>
            <a:r>
              <a:rPr kumimoji="1" lang="ko-KR" altLang="en-US" sz="1000" dirty="0" err="1">
                <a:solidFill>
                  <a:schemeClr val="tx1"/>
                </a:solidFill>
              </a:rPr>
              <a:t>ㅇ</a:t>
            </a:r>
            <a:r>
              <a:rPr kumimoji="1" lang="en-US" altLang="ko-Kore-KR" sz="1000" dirty="0">
                <a:solidFill>
                  <a:schemeClr val="tx1"/>
                </a:solidFill>
              </a:rPr>
              <a:t>AWS RDS service serve a feature for HA and redundancy by Multi-AS and Read Replicas.</a:t>
            </a:r>
          </a:p>
          <a:p>
            <a:r>
              <a:rPr kumimoji="1" lang="ko-KR" altLang="en-US" sz="1000" dirty="0" err="1">
                <a:solidFill>
                  <a:schemeClr val="tx1"/>
                </a:solidFill>
              </a:rPr>
              <a:t>ㅇ</a:t>
            </a:r>
            <a:r>
              <a:rPr kumimoji="1" lang="en-US" altLang="ko-KR" sz="1000" dirty="0">
                <a:solidFill>
                  <a:schemeClr val="tx1"/>
                </a:solidFill>
              </a:rPr>
              <a:t>W</a:t>
            </a:r>
            <a:r>
              <a:rPr kumimoji="1" lang="en-US" altLang="ko-Kore-KR" sz="1000" dirty="0">
                <a:solidFill>
                  <a:schemeClr val="tx1"/>
                </a:solidFill>
              </a:rPr>
              <a:t>ill be going to provisioned to begin with RDS Primary and Standby instance. And then for those are purpose to leverage only to CUD transaction, need to provisioned read replicates. </a:t>
            </a:r>
          </a:p>
          <a:p>
            <a:r>
              <a:rPr kumimoji="1" lang="ko-KR" altLang="en-US" sz="1000" dirty="0" err="1">
                <a:solidFill>
                  <a:schemeClr val="tx1"/>
                </a:solidFill>
              </a:rPr>
              <a:t>ㅇ</a:t>
            </a:r>
            <a:r>
              <a:rPr kumimoji="1" lang="en-US" altLang="ko-Kore-KR" sz="1000" dirty="0">
                <a:solidFill>
                  <a:schemeClr val="tx1"/>
                </a:solidFill>
              </a:rPr>
              <a:t>In case of Primary instance some reason to failure or maintenance such of reboot, can be switch Standby instance promote to primary. But beside this situation standby instance can't leverage as service transaction.</a:t>
            </a:r>
          </a:p>
        </p:txBody>
      </p:sp>
      <p:pic>
        <p:nvPicPr>
          <p:cNvPr id="4" name="그림 3">
            <a:extLst>
              <a:ext uri="{FF2B5EF4-FFF2-40B4-BE49-F238E27FC236}">
                <a16:creationId xmlns:a16="http://schemas.microsoft.com/office/drawing/2014/main" id="{91421788-0762-4647-9721-4C2EA34CDCB8}"/>
              </a:ext>
            </a:extLst>
          </p:cNvPr>
          <p:cNvPicPr>
            <a:picLocks noChangeAspect="1"/>
          </p:cNvPicPr>
          <p:nvPr/>
        </p:nvPicPr>
        <p:blipFill>
          <a:blip r:embed="rId2"/>
          <a:stretch>
            <a:fillRect/>
          </a:stretch>
        </p:blipFill>
        <p:spPr>
          <a:xfrm>
            <a:off x="2078252" y="2442287"/>
            <a:ext cx="8035496" cy="4129515"/>
          </a:xfrm>
          <a:prstGeom prst="rect">
            <a:avLst/>
          </a:prstGeom>
        </p:spPr>
      </p:pic>
      <p:sp>
        <p:nvSpPr>
          <p:cNvPr id="5" name="텍스트 개체 틀 1">
            <a:extLst>
              <a:ext uri="{FF2B5EF4-FFF2-40B4-BE49-F238E27FC236}">
                <a16:creationId xmlns:a16="http://schemas.microsoft.com/office/drawing/2014/main" id="{CD97333F-64FF-47CC-2EC8-9698CB71C018}"/>
              </a:ext>
            </a:extLst>
          </p:cNvPr>
          <p:cNvSpPr txBox="1">
            <a:spLocks/>
          </p:cNvSpPr>
          <p:nvPr/>
        </p:nvSpPr>
        <p:spPr>
          <a:xfrm>
            <a:off x="239008" y="509041"/>
            <a:ext cx="7978346" cy="46162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r>
              <a:rPr kumimoji="1" lang="en-US" altLang="ko-KR" dirty="0"/>
              <a:t>AWS RDS Architecture</a:t>
            </a:r>
            <a:endParaRPr kumimoji="1" lang="ko-Kore-KR" altLang="en-US" dirty="0"/>
          </a:p>
        </p:txBody>
      </p:sp>
    </p:spTree>
    <p:extLst>
      <p:ext uri="{BB962C8B-B14F-4D97-AF65-F5344CB8AC3E}">
        <p14:creationId xmlns:p14="http://schemas.microsoft.com/office/powerpoint/2010/main" val="105391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C94904-0275-9C96-8798-8DB63D9336EC}"/>
              </a:ext>
            </a:extLst>
          </p:cNvPr>
          <p:cNvSpPr>
            <a:spLocks noGrp="1"/>
          </p:cNvSpPr>
          <p:nvPr>
            <p:ph type="body" idx="1"/>
          </p:nvPr>
        </p:nvSpPr>
        <p:spPr>
          <a:xfrm>
            <a:off x="124708" y="337345"/>
            <a:ext cx="8747830" cy="830956"/>
          </a:xfrm>
        </p:spPr>
        <p:txBody>
          <a:bodyPr/>
          <a:lstStyle/>
          <a:p>
            <a:r>
              <a:rPr kumimoji="1" lang="en" altLang="ko-KR" dirty="0"/>
              <a:t>Appendix. Calculation of standard capacity for this project</a:t>
            </a:r>
            <a:endParaRPr kumimoji="1" lang="ko-Kore-KR" altLang="en-US" dirty="0"/>
          </a:p>
        </p:txBody>
      </p:sp>
      <p:sp>
        <p:nvSpPr>
          <p:cNvPr id="6" name="TextBox 5">
            <a:extLst>
              <a:ext uri="{FF2B5EF4-FFF2-40B4-BE49-F238E27FC236}">
                <a16:creationId xmlns:a16="http://schemas.microsoft.com/office/drawing/2014/main" id="{0B3920DA-11D1-8817-50FC-53D3499A7EEF}"/>
              </a:ext>
            </a:extLst>
          </p:cNvPr>
          <p:cNvSpPr txBox="1"/>
          <p:nvPr/>
        </p:nvSpPr>
        <p:spPr>
          <a:xfrm>
            <a:off x="6275534" y="1347563"/>
            <a:ext cx="5916466" cy="5339923"/>
          </a:xfrm>
          <a:prstGeom prst="rect">
            <a:avLst/>
          </a:prstGeom>
          <a:noFill/>
        </p:spPr>
        <p:txBody>
          <a:bodyPr wrap="square" rtlCol="0">
            <a:spAutoFit/>
          </a:bodyPr>
          <a:lstStyle/>
          <a:p>
            <a:r>
              <a:rPr kumimoji="1" lang="ko-KR" altLang="en-US" sz="1100" dirty="0" err="1"/>
              <a:t>ㅇ</a:t>
            </a:r>
            <a:r>
              <a:rPr kumimoji="1" lang="ko-KR" altLang="en-US" sz="1100" dirty="0"/>
              <a:t> </a:t>
            </a:r>
            <a:r>
              <a:rPr kumimoji="1" lang="en-US" altLang="ko-KR" sz="1100" dirty="0"/>
              <a:t>3</a:t>
            </a:r>
            <a:r>
              <a:rPr kumimoji="1" lang="en" altLang="ko-Kore-KR" sz="1100" dirty="0"/>
              <a:t>BB standard capacity</a:t>
            </a:r>
          </a:p>
          <a:p>
            <a:endParaRPr kumimoji="1" lang="en" altLang="ko-Kore-KR" sz="1100" dirty="0"/>
          </a:p>
          <a:p>
            <a:r>
              <a:rPr kumimoji="1" lang="en" altLang="ko-Kore-KR" sz="1100" dirty="0"/>
              <a:t>Assuming that 200 </a:t>
            </a:r>
            <a:r>
              <a:rPr kumimoji="1" lang="en" altLang="ko-Kore-KR" sz="1100" dirty="0" err="1"/>
              <a:t>tps</a:t>
            </a:r>
            <a:r>
              <a:rPr kumimoji="1" lang="en" altLang="ko-Kore-KR" sz="1100" dirty="0"/>
              <a:t> per core can be processed, in case of 5 million, concurrent </a:t>
            </a:r>
            <a:r>
              <a:rPr kumimoji="1" lang="en" altLang="ko-Kore-KR" sz="1100" dirty="0" err="1"/>
              <a:t>tps</a:t>
            </a:r>
            <a:r>
              <a:rPr kumimoji="1" lang="en" altLang="ko-Kore-KR" sz="1100" dirty="0"/>
              <a:t> is calculated and reversed</a:t>
            </a:r>
          </a:p>
          <a:p>
            <a:endParaRPr kumimoji="1" lang="en" altLang="ko-Kore-KR" sz="1100" dirty="0"/>
          </a:p>
          <a:p>
            <a:r>
              <a:rPr kumimoji="1" lang="en" altLang="ko-Kore-KR" sz="1100" dirty="0"/>
              <a:t>Case1) 3BB</a:t>
            </a:r>
          </a:p>
          <a:p>
            <a:r>
              <a:rPr kumimoji="1" lang="en" altLang="ko-Kore-KR" sz="1100" dirty="0"/>
              <a:t>30,000 concurrency based on 300,000. </a:t>
            </a:r>
          </a:p>
          <a:p>
            <a:r>
              <a:rPr kumimoji="1" lang="en" altLang="ko-Kore-KR" sz="1100" dirty="0"/>
              <a:t>Interval 10 seconds = 3000 TPS</a:t>
            </a:r>
            <a:r>
              <a:rPr kumimoji="1" lang="ko-KR" altLang="en-US" sz="1100" dirty="0"/>
              <a:t> </a:t>
            </a:r>
            <a:r>
              <a:rPr kumimoji="1" lang="en-US" altLang="ko-KR" sz="1100" dirty="0"/>
              <a:t>-&gt;</a:t>
            </a:r>
            <a:r>
              <a:rPr kumimoji="1" lang="ko-KR" altLang="en-US" sz="1100" dirty="0"/>
              <a:t> </a:t>
            </a:r>
            <a:r>
              <a:rPr kumimoji="1" lang="en-US" altLang="ko-KR" sz="1100" dirty="0"/>
              <a:t>1700</a:t>
            </a:r>
            <a:r>
              <a:rPr kumimoji="1" lang="ko-KR" altLang="en-US" sz="1100" dirty="0"/>
              <a:t> </a:t>
            </a:r>
            <a:r>
              <a:rPr kumimoji="1" lang="en-US" altLang="ko-KR" sz="1100" dirty="0"/>
              <a:t>TPS</a:t>
            </a:r>
            <a:endParaRPr kumimoji="1" lang="en" altLang="ko-Kore-KR" sz="1100" dirty="0"/>
          </a:p>
          <a:p>
            <a:endParaRPr kumimoji="1" lang="en" altLang="ko-Kore-KR" sz="1100" dirty="0"/>
          </a:p>
          <a:p>
            <a:r>
              <a:rPr kumimoji="1" lang="en" altLang="ko-Kore-KR" sz="1100" dirty="0"/>
              <a:t>Case2) 3BB</a:t>
            </a:r>
          </a:p>
          <a:p>
            <a:r>
              <a:rPr kumimoji="1" lang="en" altLang="ko-Kore-KR" sz="1100" dirty="0"/>
              <a:t>70,000 concurrency based on 700,000. </a:t>
            </a:r>
          </a:p>
          <a:p>
            <a:r>
              <a:rPr kumimoji="1" lang="en" altLang="ko-Kore-KR" sz="1100" dirty="0"/>
              <a:t>Interval 10 seconds = 7000 TPS -&gt; </a:t>
            </a:r>
            <a:r>
              <a:rPr kumimoji="1" lang="en" altLang="ko-Kore-KR" sz="1100" dirty="0">
                <a:solidFill>
                  <a:srgbClr val="FF0000"/>
                </a:solidFill>
              </a:rPr>
              <a:t>4000TPS</a:t>
            </a:r>
            <a:r>
              <a:rPr kumimoji="1" lang="en-US" altLang="ko-KR" sz="1100" dirty="0">
                <a:solidFill>
                  <a:srgbClr val="FF0000"/>
                </a:solidFill>
              </a:rPr>
              <a:t>(About interval 17sec)</a:t>
            </a:r>
            <a:endParaRPr kumimoji="1" lang="en" altLang="ko-Kore-KR" sz="1100" dirty="0">
              <a:solidFill>
                <a:srgbClr val="FF0000"/>
              </a:solidFill>
            </a:endParaRPr>
          </a:p>
          <a:p>
            <a:r>
              <a:rPr kumimoji="1" lang="en" altLang="ko-Kore-KR" sz="1100" dirty="0"/>
              <a:t> *** Actual 3BB PROD environment traffic 4000TPS</a:t>
            </a:r>
          </a:p>
          <a:p>
            <a:endParaRPr kumimoji="1" lang="en" altLang="ko-Kore-KR" sz="1100" dirty="0"/>
          </a:p>
          <a:p>
            <a:r>
              <a:rPr kumimoji="1" lang="en" altLang="ko-Kore-KR" sz="1100" dirty="0"/>
              <a:t>Case 3) AIS</a:t>
            </a:r>
          </a:p>
          <a:p>
            <a:r>
              <a:rPr kumimoji="1" lang="en" altLang="ko-Kore-KR" sz="1100" dirty="0"/>
              <a:t>500,000 concurrency based on 5 million, </a:t>
            </a:r>
          </a:p>
          <a:p>
            <a:r>
              <a:rPr kumimoji="1" lang="en" altLang="ko-Kore-KR" sz="1100" dirty="0"/>
              <a:t>Interval 10 seconds = 50,000 TPS -&gt; </a:t>
            </a:r>
            <a:r>
              <a:rPr kumimoji="1" lang="en" altLang="ko-Kore-KR" sz="1100" dirty="0">
                <a:solidFill>
                  <a:srgbClr val="FF0000"/>
                </a:solidFill>
              </a:rPr>
              <a:t>30,000TPS</a:t>
            </a:r>
            <a:r>
              <a:rPr kumimoji="1" lang="en" altLang="ko-Kore-KR" sz="1000" dirty="0">
                <a:solidFill>
                  <a:srgbClr val="FF0000"/>
                </a:solidFill>
              </a:rPr>
              <a:t>(When forecasted based on 3bb, 30,000 TPS)</a:t>
            </a:r>
            <a:endParaRPr kumimoji="1" lang="en" altLang="ko-Kore-KR" sz="1100" dirty="0">
              <a:solidFill>
                <a:srgbClr val="FF0000"/>
              </a:solidFill>
            </a:endParaRPr>
          </a:p>
          <a:p>
            <a:r>
              <a:rPr kumimoji="1" lang="en" altLang="ko-Kore-KR" sz="1100" dirty="0"/>
              <a:t>500,000 / 10sec = 50,000 </a:t>
            </a:r>
            <a:r>
              <a:rPr kumimoji="1" lang="en" altLang="ko-Kore-KR" sz="1100" dirty="0" err="1"/>
              <a:t>tps</a:t>
            </a:r>
            <a:endParaRPr kumimoji="1" lang="en" altLang="ko-Kore-KR" sz="1100" dirty="0"/>
          </a:p>
          <a:p>
            <a:endParaRPr kumimoji="1" lang="en" altLang="ko-Kore-KR" sz="1100" dirty="0"/>
          </a:p>
          <a:p>
            <a:r>
              <a:rPr kumimoji="1" lang="en" altLang="ko-Kore-KR" sz="1100" dirty="0"/>
              <a:t>Case 4) AIS</a:t>
            </a:r>
          </a:p>
          <a:p>
            <a:r>
              <a:rPr kumimoji="1" lang="en" altLang="ko-Kore-KR" sz="1100" dirty="0"/>
              <a:t>300,100 concurrency based on 3.1 million, </a:t>
            </a:r>
          </a:p>
          <a:p>
            <a:r>
              <a:rPr kumimoji="1" lang="en" altLang="ko-Kore-KR" sz="1100" dirty="0"/>
              <a:t>Interval 10 seconds = 30,010 TPS </a:t>
            </a:r>
          </a:p>
          <a:p>
            <a:endParaRPr kumimoji="1" lang="en" altLang="ko-Kore-KR" sz="1100" dirty="0"/>
          </a:p>
          <a:p>
            <a:r>
              <a:rPr kumimoji="1" lang="en" altLang="ko-Kore-KR" sz="1100" dirty="0"/>
              <a:t>Case5) Application</a:t>
            </a:r>
          </a:p>
          <a:p>
            <a:r>
              <a:rPr kumimoji="1" lang="en" altLang="ko-Kore-KR" sz="1100" dirty="0"/>
              <a:t> Qty * CPU Core * 200TPS/</a:t>
            </a:r>
            <a:r>
              <a:rPr kumimoji="1" lang="en" altLang="ko-Kore-KR" sz="1100" dirty="0" err="1"/>
              <a:t>perCore</a:t>
            </a:r>
            <a:r>
              <a:rPr kumimoji="1" lang="en" altLang="ko-Kore-KR" sz="1100" dirty="0"/>
              <a:t> (</a:t>
            </a:r>
            <a:r>
              <a:rPr kumimoji="1" lang="en-US" altLang="ko-KR" sz="1100" dirty="0"/>
              <a:t>up to </a:t>
            </a:r>
            <a:r>
              <a:rPr kumimoji="1" lang="en" altLang="ko-Kore-KR" sz="1100" dirty="0"/>
              <a:t>250 TPS )</a:t>
            </a:r>
          </a:p>
          <a:p>
            <a:r>
              <a:rPr kumimoji="1" lang="en" altLang="ko-Kore-KR" sz="1100" dirty="0"/>
              <a:t>- Baseline I/O Operations/second (IOPS)</a:t>
            </a:r>
          </a:p>
          <a:p>
            <a:r>
              <a:rPr kumimoji="1" lang="en" altLang="ko-Kore-KR" sz="1100" dirty="0"/>
              <a:t>db.r6i.xlarge: 6,000 *2.5</a:t>
            </a:r>
            <a:r>
              <a:rPr kumimoji="1" lang="ko-KR" altLang="en-US" sz="1100" dirty="0"/>
              <a:t>  </a:t>
            </a:r>
            <a:endParaRPr kumimoji="1" lang="en" altLang="ko-Kore-KR" sz="1100" dirty="0"/>
          </a:p>
          <a:p>
            <a:r>
              <a:rPr kumimoji="1" lang="en" altLang="ko-Kore-KR" sz="1100" dirty="0"/>
              <a:t>db.r6i.2xlarge: 12,000 * 2.5</a:t>
            </a:r>
          </a:p>
          <a:p>
            <a:r>
              <a:rPr kumimoji="1" lang="en" altLang="ko-Kore-KR" sz="1100" dirty="0"/>
              <a:t>db.r6i.4xlarge: 20,000 *2.5</a:t>
            </a:r>
          </a:p>
          <a:p>
            <a:endParaRPr kumimoji="1" lang="en" altLang="ko-Kore-KR" sz="1100" dirty="0"/>
          </a:p>
          <a:p>
            <a:r>
              <a:rPr kumimoji="1" lang="en" altLang="ko-Kore-KR" sz="1100" dirty="0"/>
              <a:t>IOPS is given depending on the DB type.</a:t>
            </a:r>
          </a:p>
        </p:txBody>
      </p:sp>
      <p:pic>
        <p:nvPicPr>
          <p:cNvPr id="5" name="그림 4">
            <a:extLst>
              <a:ext uri="{FF2B5EF4-FFF2-40B4-BE49-F238E27FC236}">
                <a16:creationId xmlns:a16="http://schemas.microsoft.com/office/drawing/2014/main" id="{AB0686C5-A988-1E6E-5A17-214C3CBABD82}"/>
              </a:ext>
            </a:extLst>
          </p:cNvPr>
          <p:cNvPicPr>
            <a:picLocks noChangeAspect="1"/>
          </p:cNvPicPr>
          <p:nvPr/>
        </p:nvPicPr>
        <p:blipFill>
          <a:blip r:embed="rId2"/>
          <a:stretch>
            <a:fillRect/>
          </a:stretch>
        </p:blipFill>
        <p:spPr>
          <a:xfrm>
            <a:off x="455322" y="4609450"/>
            <a:ext cx="5461146" cy="2068311"/>
          </a:xfrm>
          <a:prstGeom prst="rect">
            <a:avLst/>
          </a:prstGeom>
        </p:spPr>
      </p:pic>
      <p:pic>
        <p:nvPicPr>
          <p:cNvPr id="8" name="그림 7">
            <a:extLst>
              <a:ext uri="{FF2B5EF4-FFF2-40B4-BE49-F238E27FC236}">
                <a16:creationId xmlns:a16="http://schemas.microsoft.com/office/drawing/2014/main" id="{44D14222-81EC-A54B-BA15-1BDD98E0FF47}"/>
              </a:ext>
            </a:extLst>
          </p:cNvPr>
          <p:cNvPicPr>
            <a:picLocks noChangeAspect="1"/>
          </p:cNvPicPr>
          <p:nvPr/>
        </p:nvPicPr>
        <p:blipFill>
          <a:blip r:embed="rId3"/>
          <a:stretch>
            <a:fillRect/>
          </a:stretch>
        </p:blipFill>
        <p:spPr>
          <a:xfrm>
            <a:off x="455322" y="3856407"/>
            <a:ext cx="5461146" cy="1908360"/>
          </a:xfrm>
          <a:prstGeom prst="rect">
            <a:avLst/>
          </a:prstGeom>
        </p:spPr>
      </p:pic>
      <p:pic>
        <p:nvPicPr>
          <p:cNvPr id="10" name="그림 9">
            <a:extLst>
              <a:ext uri="{FF2B5EF4-FFF2-40B4-BE49-F238E27FC236}">
                <a16:creationId xmlns:a16="http://schemas.microsoft.com/office/drawing/2014/main" id="{3684729F-1830-9EB6-8C02-2ACDCD513807}"/>
              </a:ext>
            </a:extLst>
          </p:cNvPr>
          <p:cNvPicPr>
            <a:picLocks noChangeAspect="1"/>
          </p:cNvPicPr>
          <p:nvPr/>
        </p:nvPicPr>
        <p:blipFill>
          <a:blip r:embed="rId4"/>
          <a:stretch>
            <a:fillRect/>
          </a:stretch>
        </p:blipFill>
        <p:spPr>
          <a:xfrm>
            <a:off x="417213" y="3220516"/>
            <a:ext cx="5599352" cy="1712436"/>
          </a:xfrm>
          <a:prstGeom prst="rect">
            <a:avLst/>
          </a:prstGeom>
        </p:spPr>
      </p:pic>
      <p:pic>
        <p:nvPicPr>
          <p:cNvPr id="12" name="그림 11">
            <a:extLst>
              <a:ext uri="{FF2B5EF4-FFF2-40B4-BE49-F238E27FC236}">
                <a16:creationId xmlns:a16="http://schemas.microsoft.com/office/drawing/2014/main" id="{EE8D9CFF-A2F7-2C40-2D4B-C8B674921986}"/>
              </a:ext>
            </a:extLst>
          </p:cNvPr>
          <p:cNvPicPr>
            <a:picLocks noChangeAspect="1"/>
          </p:cNvPicPr>
          <p:nvPr/>
        </p:nvPicPr>
        <p:blipFill>
          <a:blip r:embed="rId5"/>
          <a:stretch>
            <a:fillRect/>
          </a:stretch>
        </p:blipFill>
        <p:spPr>
          <a:xfrm>
            <a:off x="455321" y="3271367"/>
            <a:ext cx="5461146" cy="1179293"/>
          </a:xfrm>
          <a:prstGeom prst="rect">
            <a:avLst/>
          </a:prstGeom>
        </p:spPr>
      </p:pic>
      <p:pic>
        <p:nvPicPr>
          <p:cNvPr id="14" name="그림 13">
            <a:extLst>
              <a:ext uri="{FF2B5EF4-FFF2-40B4-BE49-F238E27FC236}">
                <a16:creationId xmlns:a16="http://schemas.microsoft.com/office/drawing/2014/main" id="{07D41F18-2E27-4D0B-6CAF-4EE8F0BB4C13}"/>
              </a:ext>
            </a:extLst>
          </p:cNvPr>
          <p:cNvPicPr>
            <a:picLocks noChangeAspect="1"/>
          </p:cNvPicPr>
          <p:nvPr/>
        </p:nvPicPr>
        <p:blipFill>
          <a:blip r:embed="rId6"/>
          <a:stretch>
            <a:fillRect/>
          </a:stretch>
        </p:blipFill>
        <p:spPr>
          <a:xfrm>
            <a:off x="455321" y="2509862"/>
            <a:ext cx="5561244" cy="1592301"/>
          </a:xfrm>
          <a:prstGeom prst="rect">
            <a:avLst/>
          </a:prstGeom>
        </p:spPr>
      </p:pic>
      <p:pic>
        <p:nvPicPr>
          <p:cNvPr id="16" name="그림 15">
            <a:extLst>
              <a:ext uri="{FF2B5EF4-FFF2-40B4-BE49-F238E27FC236}">
                <a16:creationId xmlns:a16="http://schemas.microsoft.com/office/drawing/2014/main" id="{63A6FA25-7C10-E356-6885-3D64CD0D3F32}"/>
              </a:ext>
            </a:extLst>
          </p:cNvPr>
          <p:cNvPicPr>
            <a:picLocks noChangeAspect="1"/>
          </p:cNvPicPr>
          <p:nvPr/>
        </p:nvPicPr>
        <p:blipFill>
          <a:blip r:embed="rId7"/>
          <a:stretch>
            <a:fillRect/>
          </a:stretch>
        </p:blipFill>
        <p:spPr>
          <a:xfrm>
            <a:off x="458542" y="2109915"/>
            <a:ext cx="5599351" cy="1383226"/>
          </a:xfrm>
          <a:prstGeom prst="rect">
            <a:avLst/>
          </a:prstGeom>
        </p:spPr>
      </p:pic>
      <p:pic>
        <p:nvPicPr>
          <p:cNvPr id="18" name="그림 17">
            <a:extLst>
              <a:ext uri="{FF2B5EF4-FFF2-40B4-BE49-F238E27FC236}">
                <a16:creationId xmlns:a16="http://schemas.microsoft.com/office/drawing/2014/main" id="{86A3D32C-F344-2B7B-7FD0-8094F22A724B}"/>
              </a:ext>
            </a:extLst>
          </p:cNvPr>
          <p:cNvPicPr>
            <a:picLocks noChangeAspect="1"/>
          </p:cNvPicPr>
          <p:nvPr/>
        </p:nvPicPr>
        <p:blipFill>
          <a:blip r:embed="rId8"/>
          <a:stretch>
            <a:fillRect/>
          </a:stretch>
        </p:blipFill>
        <p:spPr>
          <a:xfrm>
            <a:off x="496649" y="1587221"/>
            <a:ext cx="5519916" cy="1383226"/>
          </a:xfrm>
          <a:prstGeom prst="rect">
            <a:avLst/>
          </a:prstGeom>
        </p:spPr>
      </p:pic>
    </p:spTree>
    <p:extLst>
      <p:ext uri="{BB962C8B-B14F-4D97-AF65-F5344CB8AC3E}">
        <p14:creationId xmlns:p14="http://schemas.microsoft.com/office/powerpoint/2010/main" val="379450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BBA5003-32EB-2899-B635-AAFD766F3162}"/>
              </a:ext>
            </a:extLst>
          </p:cNvPr>
          <p:cNvSpPr>
            <a:spLocks noGrp="1"/>
          </p:cNvSpPr>
          <p:nvPr>
            <p:ph type="body" idx="1"/>
          </p:nvPr>
        </p:nvSpPr>
        <p:spPr>
          <a:xfrm>
            <a:off x="138723" y="327262"/>
            <a:ext cx="7376501" cy="830956"/>
          </a:xfrm>
        </p:spPr>
        <p:txBody>
          <a:bodyPr/>
          <a:lstStyle/>
          <a:p>
            <a:r>
              <a:rPr kumimoji="1" lang="en" altLang="ko-KR" dirty="0"/>
              <a:t>Appendix. </a:t>
            </a:r>
            <a:r>
              <a:rPr kumimoji="1" lang="en" altLang="ko-Kore-KR" dirty="0"/>
              <a:t>3BB case-based formula comparison</a:t>
            </a:r>
            <a:endParaRPr kumimoji="1" lang="ko-Kore-KR" altLang="en-US" dirty="0"/>
          </a:p>
        </p:txBody>
      </p:sp>
      <p:sp>
        <p:nvSpPr>
          <p:cNvPr id="5" name="TextBox 4">
            <a:extLst>
              <a:ext uri="{FF2B5EF4-FFF2-40B4-BE49-F238E27FC236}">
                <a16:creationId xmlns:a16="http://schemas.microsoft.com/office/drawing/2014/main" id="{55985D2F-5A86-D2AB-7C95-B2C10831BB3E}"/>
              </a:ext>
            </a:extLst>
          </p:cNvPr>
          <p:cNvSpPr txBox="1"/>
          <p:nvPr/>
        </p:nvSpPr>
        <p:spPr>
          <a:xfrm>
            <a:off x="138724" y="1595021"/>
            <a:ext cx="7771338" cy="4832092"/>
          </a:xfrm>
          <a:prstGeom prst="rect">
            <a:avLst/>
          </a:prstGeom>
          <a:noFill/>
        </p:spPr>
        <p:txBody>
          <a:bodyPr wrap="square">
            <a:spAutoFit/>
          </a:bodyPr>
          <a:lstStyle/>
          <a:p>
            <a:r>
              <a:rPr kumimoji="1" lang="en" altLang="ko-Kore-KR" dirty="0"/>
              <a:t>We will explain TPS calculations based on AIS subscriber forecasts.</a:t>
            </a:r>
          </a:p>
          <a:p>
            <a:endParaRPr kumimoji="1" lang="en" altLang="ko-Kore-KR" dirty="0"/>
          </a:p>
          <a:p>
            <a:r>
              <a:rPr kumimoji="1" lang="en" altLang="ko-Kore-KR" dirty="0"/>
              <a:t>3BB IPTV’s maximum traffic analysis results,</a:t>
            </a:r>
          </a:p>
          <a:p>
            <a:r>
              <a:rPr kumimoji="1" lang="en" altLang="ko-Kore-KR" dirty="0"/>
              <a:t>Compared to the TPS calculation formula applied to the AIS AWS infrastructure, it was found to have an error range of approximately 40%.</a:t>
            </a:r>
          </a:p>
          <a:p>
            <a:endParaRPr kumimoji="1" lang="en" altLang="ko-Kore-KR" dirty="0"/>
          </a:p>
          <a:p>
            <a:r>
              <a:rPr kumimoji="1" lang="en" altLang="ko-Kore-KR" dirty="0"/>
              <a:t>TPS calculations are fundamental to infrastructure design. Since we had to assume the worst case, the calculation was based on approximately 40% or more of the actual traffic that would occur. Of course, the actual traffic generated may have a margin of error depending on the subscriber situation and service characteristics.</a:t>
            </a:r>
          </a:p>
          <a:p>
            <a:endParaRPr kumimoji="1" lang="en" altLang="ko-Kore-KR" dirty="0"/>
          </a:p>
          <a:p>
            <a:r>
              <a:rPr kumimoji="1" lang="en" altLang="ko-Kore-KR" dirty="0"/>
              <a:t>[AIS calculated TPS]</a:t>
            </a:r>
          </a:p>
          <a:p>
            <a:r>
              <a:rPr kumimoji="1" lang="en" altLang="ko-Kore-KR" dirty="0"/>
              <a:t>Subscriber/concurrent 10%/10sec interval = TPS</a:t>
            </a:r>
          </a:p>
          <a:p>
            <a:endParaRPr kumimoji="1" lang="en" altLang="ko-Kore-KR" dirty="0"/>
          </a:p>
          <a:p>
            <a:r>
              <a:rPr kumimoji="1" lang="en" altLang="ko-Kore-KR" dirty="0"/>
              <a:t>[3BB Prod-Environmental TPS]</a:t>
            </a:r>
          </a:p>
          <a:p>
            <a:r>
              <a:rPr kumimoji="1" lang="en" altLang="ko-Kore-KR" dirty="0"/>
              <a:t>700,000/concurrent10%/10sec</a:t>
            </a:r>
            <a:r>
              <a:rPr kumimoji="1" lang="en-US" altLang="ko-KR" dirty="0">
                <a:solidFill>
                  <a:srgbClr val="FF0000"/>
                </a:solidFill>
              </a:rPr>
              <a:t> </a:t>
            </a:r>
            <a:r>
              <a:rPr kumimoji="1" lang="en-US" altLang="ko-KR" dirty="0">
                <a:solidFill>
                  <a:schemeClr val="tx1"/>
                </a:solidFill>
              </a:rPr>
              <a:t>= </a:t>
            </a:r>
            <a:r>
              <a:rPr kumimoji="1" lang="en" altLang="ko-Kore-KR" dirty="0">
                <a:solidFill>
                  <a:schemeClr val="tx1"/>
                </a:solidFill>
              </a:rPr>
              <a:t> </a:t>
            </a:r>
            <a:r>
              <a:rPr kumimoji="1" lang="en-US" altLang="ko-KR" dirty="0">
                <a:solidFill>
                  <a:schemeClr val="tx1"/>
                </a:solidFill>
              </a:rPr>
              <a:t>7</a:t>
            </a:r>
            <a:r>
              <a:rPr kumimoji="1" lang="en" altLang="ko-Kore-KR" dirty="0">
                <a:solidFill>
                  <a:schemeClr val="tx1"/>
                </a:solidFill>
              </a:rPr>
              <a:t>000TPS</a:t>
            </a:r>
          </a:p>
          <a:p>
            <a:r>
              <a:rPr kumimoji="1" lang="en" altLang="ko-Kore-KR" dirty="0"/>
              <a:t>700,000/concurrent10%/10sec</a:t>
            </a:r>
            <a:r>
              <a:rPr kumimoji="1" lang="en" altLang="ko-Kore-KR" dirty="0">
                <a:solidFill>
                  <a:srgbClr val="FF0000"/>
                </a:solidFill>
              </a:rPr>
              <a:t>*((100-43)/100)</a:t>
            </a:r>
            <a:r>
              <a:rPr kumimoji="1" lang="en-US" altLang="ko-KR" dirty="0">
                <a:solidFill>
                  <a:srgbClr val="FF0000"/>
                </a:solidFill>
              </a:rPr>
              <a:t> = </a:t>
            </a:r>
            <a:r>
              <a:rPr kumimoji="1" lang="en" altLang="ko-Kore-KR" dirty="0"/>
              <a:t> </a:t>
            </a:r>
            <a:r>
              <a:rPr kumimoji="1" lang="en" altLang="ko-Kore-KR" dirty="0">
                <a:solidFill>
                  <a:srgbClr val="FF0000"/>
                </a:solidFill>
              </a:rPr>
              <a:t>4000TPS</a:t>
            </a:r>
          </a:p>
          <a:p>
            <a:endParaRPr kumimoji="1" lang="en" altLang="ko-Kore-KR" dirty="0">
              <a:solidFill>
                <a:schemeClr val="tx1"/>
              </a:solidFill>
            </a:endParaRPr>
          </a:p>
          <a:p>
            <a:r>
              <a:rPr kumimoji="1" lang="en" altLang="ko-Kore-KR" dirty="0">
                <a:solidFill>
                  <a:schemeClr val="tx1"/>
                </a:solidFill>
              </a:rPr>
              <a:t>[Formula based on 3BB actual case analysis]</a:t>
            </a:r>
          </a:p>
          <a:p>
            <a:r>
              <a:rPr kumimoji="1" lang="en" altLang="ko-Kore-KR" dirty="0">
                <a:solidFill>
                  <a:schemeClr val="tx1"/>
                </a:solidFill>
              </a:rPr>
              <a:t>500,000 concurrency based on 5 million,</a:t>
            </a:r>
          </a:p>
          <a:p>
            <a:r>
              <a:rPr kumimoji="1" lang="en-US" altLang="ko-KR" dirty="0">
                <a:solidFill>
                  <a:schemeClr val="tx1"/>
                </a:solidFill>
              </a:rPr>
              <a:t>-&gt;</a:t>
            </a:r>
            <a:r>
              <a:rPr kumimoji="1" lang="ko-KR" altLang="en-US" dirty="0">
                <a:solidFill>
                  <a:schemeClr val="tx1"/>
                </a:solidFill>
              </a:rPr>
              <a:t> </a:t>
            </a:r>
            <a:r>
              <a:rPr kumimoji="1" lang="en" altLang="ko-Kore-KR" dirty="0">
                <a:solidFill>
                  <a:schemeClr val="tx1"/>
                </a:solidFill>
              </a:rPr>
              <a:t>Interval 10 seconds = 50,000 TPS </a:t>
            </a:r>
            <a:r>
              <a:rPr kumimoji="1" lang="en-US" altLang="ko-KR" dirty="0">
                <a:solidFill>
                  <a:schemeClr val="tx1"/>
                </a:solidFill>
              </a:rPr>
              <a:t>(</a:t>
            </a:r>
            <a:r>
              <a:rPr kumimoji="1" lang="en" altLang="ko-Kore-KR" dirty="0">
                <a:solidFill>
                  <a:schemeClr val="tx1"/>
                </a:solidFill>
              </a:rPr>
              <a:t>500,000 / 10</a:t>
            </a:r>
            <a:r>
              <a:rPr kumimoji="1" lang="en-US" altLang="ko-KR" dirty="0">
                <a:solidFill>
                  <a:schemeClr val="tx1"/>
                </a:solidFill>
              </a:rPr>
              <a:t>)   </a:t>
            </a:r>
            <a:r>
              <a:rPr kumimoji="1" lang="en-US" altLang="ko-KR" dirty="0">
                <a:solidFill>
                  <a:schemeClr val="tx1"/>
                </a:solidFill>
                <a:sym typeface="Wingdings" pitchFamily="2" charset="2"/>
              </a:rPr>
              <a:t> AWS resource calculation basis TPS</a:t>
            </a:r>
            <a:endParaRPr kumimoji="1" lang="en-US" altLang="ko-KR" dirty="0">
              <a:solidFill>
                <a:schemeClr val="tx1"/>
              </a:solidFill>
            </a:endParaRPr>
          </a:p>
          <a:p>
            <a:r>
              <a:rPr kumimoji="1" lang="en-US" altLang="ko-KR" dirty="0">
                <a:solidFill>
                  <a:srgbClr val="FF0000"/>
                </a:solidFill>
              </a:rPr>
              <a:t>-&gt;</a:t>
            </a:r>
            <a:r>
              <a:rPr kumimoji="1" lang="ko-KR" altLang="en-US" dirty="0">
                <a:solidFill>
                  <a:srgbClr val="FF0000"/>
                </a:solidFill>
              </a:rPr>
              <a:t> </a:t>
            </a:r>
            <a:r>
              <a:rPr kumimoji="1" lang="en-US" altLang="ko-KR" dirty="0">
                <a:solidFill>
                  <a:srgbClr val="FF0000"/>
                </a:solidFill>
              </a:rPr>
              <a:t>50,000</a:t>
            </a:r>
            <a:r>
              <a:rPr kumimoji="1" lang="ko-KR" altLang="en-US" dirty="0">
                <a:solidFill>
                  <a:srgbClr val="FF0000"/>
                </a:solidFill>
              </a:rPr>
              <a:t> </a:t>
            </a:r>
            <a:r>
              <a:rPr kumimoji="1" lang="en-US" altLang="ko-KR" dirty="0">
                <a:solidFill>
                  <a:srgbClr val="FF0000"/>
                </a:solidFill>
              </a:rPr>
              <a:t>TPS *((100-43)/100) = 28,500 TPS. -&gt; </a:t>
            </a:r>
            <a:r>
              <a:rPr kumimoji="1" lang="ko-KR" altLang="en-US" dirty="0">
                <a:solidFill>
                  <a:srgbClr val="FF0000"/>
                </a:solidFill>
              </a:rPr>
              <a:t> </a:t>
            </a:r>
            <a:r>
              <a:rPr kumimoji="1" lang="en" altLang="ko-KR" dirty="0">
                <a:solidFill>
                  <a:srgbClr val="FF0000"/>
                </a:solidFill>
              </a:rPr>
              <a:t>Actual traffic forecast based on 3BB reference</a:t>
            </a:r>
            <a:endParaRPr kumimoji="1" lang="en" altLang="ko-Kore-KR" dirty="0">
              <a:solidFill>
                <a:srgbClr val="FF0000"/>
              </a:solidFill>
            </a:endParaRPr>
          </a:p>
        </p:txBody>
      </p:sp>
    </p:spTree>
    <p:extLst>
      <p:ext uri="{BB962C8B-B14F-4D97-AF65-F5344CB8AC3E}">
        <p14:creationId xmlns:p14="http://schemas.microsoft.com/office/powerpoint/2010/main" val="229483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꺾인 연결선[E] 15">
            <a:extLst>
              <a:ext uri="{FF2B5EF4-FFF2-40B4-BE49-F238E27FC236}">
                <a16:creationId xmlns:a16="http://schemas.microsoft.com/office/drawing/2014/main" id="{4A14EC5E-C378-E343-EC53-770907DFD560}"/>
              </a:ext>
            </a:extLst>
          </p:cNvPr>
          <p:cNvCxnSpPr>
            <a:cxnSpLocks/>
            <a:stCxn id="14" idx="2"/>
            <a:endCxn id="11" idx="1"/>
          </p:cNvCxnSpPr>
          <p:nvPr/>
        </p:nvCxnSpPr>
        <p:spPr>
          <a:xfrm rot="5400000" flipH="1" flipV="1">
            <a:off x="4573168" y="2769114"/>
            <a:ext cx="1042041" cy="1363540"/>
          </a:xfrm>
          <a:prstGeom prst="bentConnector4">
            <a:avLst>
              <a:gd name="adj1" fmla="val -21938"/>
              <a:gd name="adj2" fmla="val 8243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E7F79C18-351F-3870-900E-EB79B58E1217}"/>
              </a:ext>
            </a:extLst>
          </p:cNvPr>
          <p:cNvSpPr>
            <a:spLocks noGrp="1"/>
          </p:cNvSpPr>
          <p:nvPr>
            <p:ph type="body" idx="1"/>
          </p:nvPr>
        </p:nvSpPr>
        <p:spPr>
          <a:xfrm>
            <a:off x="317256" y="534846"/>
            <a:ext cx="5955459" cy="461624"/>
          </a:xfrm>
        </p:spPr>
        <p:txBody>
          <a:bodyPr/>
          <a:lstStyle/>
          <a:p>
            <a:r>
              <a:rPr kumimoji="1" lang="en-US" altLang="ko-Kore-KR" dirty="0"/>
              <a:t>Appendix. </a:t>
            </a:r>
            <a:r>
              <a:rPr kumimoji="1" lang="en" altLang="ko-Kore-KR" dirty="0"/>
              <a:t>Performance forecast history</a:t>
            </a:r>
            <a:endParaRPr kumimoji="1" lang="ko-Kore-KR" altLang="en-US" dirty="0"/>
          </a:p>
        </p:txBody>
      </p:sp>
      <p:pic>
        <p:nvPicPr>
          <p:cNvPr id="5" name="그림 4">
            <a:extLst>
              <a:ext uri="{FF2B5EF4-FFF2-40B4-BE49-F238E27FC236}">
                <a16:creationId xmlns:a16="http://schemas.microsoft.com/office/drawing/2014/main" id="{D918DDA5-8588-D630-ADE7-94074F8FAE43}"/>
              </a:ext>
            </a:extLst>
          </p:cNvPr>
          <p:cNvPicPr>
            <a:picLocks noChangeAspect="1"/>
          </p:cNvPicPr>
          <p:nvPr/>
        </p:nvPicPr>
        <p:blipFill>
          <a:blip r:embed="rId2"/>
          <a:stretch>
            <a:fillRect/>
          </a:stretch>
        </p:blipFill>
        <p:spPr>
          <a:xfrm>
            <a:off x="317256" y="1697743"/>
            <a:ext cx="5105839" cy="2487395"/>
          </a:xfrm>
          <a:prstGeom prst="rect">
            <a:avLst/>
          </a:prstGeom>
        </p:spPr>
      </p:pic>
      <p:sp>
        <p:nvSpPr>
          <p:cNvPr id="8" name="직사각형 7">
            <a:extLst>
              <a:ext uri="{FF2B5EF4-FFF2-40B4-BE49-F238E27FC236}">
                <a16:creationId xmlns:a16="http://schemas.microsoft.com/office/drawing/2014/main" id="{496A7A22-4646-D1DF-9954-BFA25A762575}"/>
              </a:ext>
            </a:extLst>
          </p:cNvPr>
          <p:cNvSpPr/>
          <p:nvPr/>
        </p:nvSpPr>
        <p:spPr>
          <a:xfrm>
            <a:off x="317787" y="1359189"/>
            <a:ext cx="3568421" cy="338554"/>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ko-Kore-KR" b="1" dirty="0"/>
              <a:t>Initial forecast version for 2023</a:t>
            </a:r>
            <a:endParaRPr kumimoji="1" lang="ko-Kore-KR" altLang="en-US" b="1" dirty="0"/>
          </a:p>
        </p:txBody>
      </p:sp>
      <p:sp>
        <p:nvSpPr>
          <p:cNvPr id="11" name="TextBox 10">
            <a:extLst>
              <a:ext uri="{FF2B5EF4-FFF2-40B4-BE49-F238E27FC236}">
                <a16:creationId xmlns:a16="http://schemas.microsoft.com/office/drawing/2014/main" id="{DB6400F5-A69C-122B-975B-248C109E04B3}"/>
              </a:ext>
            </a:extLst>
          </p:cNvPr>
          <p:cNvSpPr txBox="1"/>
          <p:nvPr/>
        </p:nvSpPr>
        <p:spPr>
          <a:xfrm>
            <a:off x="5775959" y="1483313"/>
            <a:ext cx="6098254" cy="2893100"/>
          </a:xfrm>
          <a:prstGeom prst="rect">
            <a:avLst/>
          </a:prstGeom>
          <a:noFill/>
        </p:spPr>
        <p:txBody>
          <a:bodyPr wrap="square" rtlCol="0">
            <a:spAutoFit/>
          </a:bodyPr>
          <a:lstStyle/>
          <a:p>
            <a:r>
              <a:rPr kumimoji="1" lang="ko-KR" altLang="en-US" dirty="0" err="1"/>
              <a:t>ㅇ</a:t>
            </a:r>
            <a:r>
              <a:rPr kumimoji="1" lang="ko-KR" altLang="en-US" dirty="0"/>
              <a:t> </a:t>
            </a:r>
            <a:r>
              <a:rPr kumimoji="1" lang="en" altLang="ko-Kore-KR" dirty="0"/>
              <a:t>Calculation formula</a:t>
            </a:r>
          </a:p>
          <a:p>
            <a:r>
              <a:rPr kumimoji="1" lang="en" altLang="ko-Kore-KR" dirty="0"/>
              <a:t>   - Concurrent users: 10% of subscribers</a:t>
            </a:r>
          </a:p>
          <a:p>
            <a:r>
              <a:rPr kumimoji="1" lang="en" altLang="ko-Kore-KR" dirty="0"/>
              <a:t>   - Interval time change history</a:t>
            </a:r>
          </a:p>
          <a:p>
            <a:r>
              <a:rPr kumimoji="1" lang="en" altLang="ko-Kore-KR" dirty="0"/>
              <a:t>     1. Reasons for 5 second intervals (2023)</a:t>
            </a:r>
          </a:p>
          <a:p>
            <a:r>
              <a:rPr kumimoji="1" lang="en" altLang="ko-Kore-KR" dirty="0"/>
              <a:t>        . 3BB Interval value used when measuring IPTV performance.</a:t>
            </a:r>
          </a:p>
          <a:p>
            <a:r>
              <a:rPr kumimoji="1" lang="en" altLang="ko-Kore-KR" dirty="0"/>
              <a:t>     2. Reason for change to 10 second interval (2024)</a:t>
            </a:r>
          </a:p>
          <a:p>
            <a:r>
              <a:rPr kumimoji="1" lang="en" altLang="ko-Kore-KR" dirty="0"/>
              <a:t>        . 3BB When comparing actual traffic, 1.5 to 2 times TPS error range occurs</a:t>
            </a:r>
          </a:p>
          <a:p>
            <a:r>
              <a:rPr kumimoji="1" lang="en" altLang="ko-Kore-KR" dirty="0"/>
              <a:t>        . Calculated by changing the Interval from 5 seconds to 10 seconds to optimize AWS resources (Refer to page 2)</a:t>
            </a:r>
          </a:p>
          <a:p>
            <a:r>
              <a:rPr kumimoji="1" lang="en" altLang="ko-KR" dirty="0"/>
              <a:t>    3. Reason for change from 200 TPS to 250 TPS per CORE</a:t>
            </a:r>
          </a:p>
          <a:p>
            <a:r>
              <a:rPr kumimoji="1" lang="en" altLang="ko-KR" dirty="0"/>
              <a:t> - For AWS optimization, 250TPS processing capacity was calculated through APIGW's performance test. Refer to the table below.</a:t>
            </a:r>
            <a:endParaRPr kumimoji="1" lang="en-US" altLang="ko-KR" dirty="0"/>
          </a:p>
        </p:txBody>
      </p:sp>
      <p:pic>
        <p:nvPicPr>
          <p:cNvPr id="13" name="그림 12">
            <a:extLst>
              <a:ext uri="{FF2B5EF4-FFF2-40B4-BE49-F238E27FC236}">
                <a16:creationId xmlns:a16="http://schemas.microsoft.com/office/drawing/2014/main" id="{A52AC255-4557-B9F4-6FCE-180A1DC2F4DA}"/>
              </a:ext>
            </a:extLst>
          </p:cNvPr>
          <p:cNvPicPr>
            <a:picLocks noChangeAspect="1"/>
          </p:cNvPicPr>
          <p:nvPr/>
        </p:nvPicPr>
        <p:blipFill>
          <a:blip r:embed="rId3"/>
          <a:stretch>
            <a:fillRect/>
          </a:stretch>
        </p:blipFill>
        <p:spPr>
          <a:xfrm>
            <a:off x="406916" y="4735978"/>
            <a:ext cx="4889913" cy="1772183"/>
          </a:xfrm>
          <a:prstGeom prst="rect">
            <a:avLst/>
          </a:prstGeom>
        </p:spPr>
      </p:pic>
      <p:sp>
        <p:nvSpPr>
          <p:cNvPr id="14" name="직사각형 13">
            <a:extLst>
              <a:ext uri="{FF2B5EF4-FFF2-40B4-BE49-F238E27FC236}">
                <a16:creationId xmlns:a16="http://schemas.microsoft.com/office/drawing/2014/main" id="{227D3554-6FDD-B0E7-C1AF-C31FB5B833FC}"/>
              </a:ext>
            </a:extLst>
          </p:cNvPr>
          <p:cNvSpPr/>
          <p:nvPr/>
        </p:nvSpPr>
        <p:spPr>
          <a:xfrm>
            <a:off x="3528008" y="2848519"/>
            <a:ext cx="1768821" cy="112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직사각형 19">
            <a:extLst>
              <a:ext uri="{FF2B5EF4-FFF2-40B4-BE49-F238E27FC236}">
                <a16:creationId xmlns:a16="http://schemas.microsoft.com/office/drawing/2014/main" id="{192CB5F0-D4A9-42D0-49B8-C037274BD7F0}"/>
              </a:ext>
            </a:extLst>
          </p:cNvPr>
          <p:cNvSpPr/>
          <p:nvPr/>
        </p:nvSpPr>
        <p:spPr>
          <a:xfrm>
            <a:off x="406916" y="4397424"/>
            <a:ext cx="3568421" cy="338554"/>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b="1" dirty="0"/>
              <a:t>MBS APIGW </a:t>
            </a:r>
            <a:r>
              <a:rPr kumimoji="1" lang="en-US" altLang="ko-Kore-KR" b="1" dirty="0" err="1"/>
              <a:t>Peformance</a:t>
            </a:r>
            <a:endParaRPr kumimoji="1" lang="ko-Kore-KR" altLang="en-US" b="1" dirty="0"/>
          </a:p>
        </p:txBody>
      </p:sp>
      <p:sp>
        <p:nvSpPr>
          <p:cNvPr id="21" name="TextBox 20">
            <a:extLst>
              <a:ext uri="{FF2B5EF4-FFF2-40B4-BE49-F238E27FC236}">
                <a16:creationId xmlns:a16="http://schemas.microsoft.com/office/drawing/2014/main" id="{A006D09C-8A60-CBE5-FD69-6319AE45B0C2}"/>
              </a:ext>
            </a:extLst>
          </p:cNvPr>
          <p:cNvSpPr txBox="1"/>
          <p:nvPr/>
        </p:nvSpPr>
        <p:spPr>
          <a:xfrm>
            <a:off x="5775959" y="4571659"/>
            <a:ext cx="6009125" cy="1815882"/>
          </a:xfrm>
          <a:prstGeom prst="rect">
            <a:avLst/>
          </a:prstGeom>
          <a:noFill/>
        </p:spPr>
        <p:txBody>
          <a:bodyPr wrap="square" rtlCol="0">
            <a:spAutoFit/>
          </a:bodyPr>
          <a:lstStyle/>
          <a:p>
            <a:r>
              <a:rPr kumimoji="1" lang="ko-KR" altLang="en-US" dirty="0" err="1"/>
              <a:t>ㅇ</a:t>
            </a:r>
            <a:r>
              <a:rPr kumimoji="1" lang="ko-KR" altLang="en-US" dirty="0"/>
              <a:t> </a:t>
            </a:r>
            <a:r>
              <a:rPr kumimoji="1" lang="en" altLang="ko-KR" dirty="0"/>
              <a:t>API GW performance</a:t>
            </a:r>
          </a:p>
          <a:p>
            <a:r>
              <a:rPr kumimoji="1" lang="en" altLang="ko-KR" dirty="0"/>
              <a:t>   - APIGW's performance can handle 290 TPS per core based on 40% CPU.</a:t>
            </a:r>
          </a:p>
          <a:p>
            <a:r>
              <a:rPr kumimoji="1" lang="en" altLang="ko-KR" dirty="0"/>
              <a:t>   - The standard value used when calculating AWS resources is 250 TPS. This is a conservative figure and has a buffer of approximately 20%.</a:t>
            </a:r>
          </a:p>
          <a:p>
            <a:r>
              <a:rPr kumimoji="1" lang="en" altLang="ko-KR" dirty="0"/>
              <a:t>  - Core's standard value is a conservative estimate of resources, measuring approximately 20% buffer + 40% CPU of maximum processing capacity.</a:t>
            </a:r>
            <a:endParaRPr kumimoji="1" lang="en" altLang="ko-Kore-KR" dirty="0"/>
          </a:p>
        </p:txBody>
      </p:sp>
      <p:sp>
        <p:nvSpPr>
          <p:cNvPr id="22" name="직사각형 21">
            <a:extLst>
              <a:ext uri="{FF2B5EF4-FFF2-40B4-BE49-F238E27FC236}">
                <a16:creationId xmlns:a16="http://schemas.microsoft.com/office/drawing/2014/main" id="{43EE9F2D-A202-FE6E-0670-75145B4D571A}"/>
              </a:ext>
            </a:extLst>
          </p:cNvPr>
          <p:cNvSpPr/>
          <p:nvPr/>
        </p:nvSpPr>
        <p:spPr>
          <a:xfrm>
            <a:off x="1083051" y="5286818"/>
            <a:ext cx="3329367" cy="112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3" name="꺾인 연결선[E] 22">
            <a:extLst>
              <a:ext uri="{FF2B5EF4-FFF2-40B4-BE49-F238E27FC236}">
                <a16:creationId xmlns:a16="http://schemas.microsoft.com/office/drawing/2014/main" id="{A307C262-53F0-6ACC-5AA9-5046EF385679}"/>
              </a:ext>
            </a:extLst>
          </p:cNvPr>
          <p:cNvCxnSpPr>
            <a:cxnSpLocks/>
            <a:stCxn id="22" idx="3"/>
            <a:endCxn id="21" idx="1"/>
          </p:cNvCxnSpPr>
          <p:nvPr/>
        </p:nvCxnSpPr>
        <p:spPr>
          <a:xfrm flipV="1">
            <a:off x="4412418" y="5479600"/>
            <a:ext cx="1363541" cy="3689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08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Box 247">
            <a:extLst>
              <a:ext uri="{FF2B5EF4-FFF2-40B4-BE49-F238E27FC236}">
                <a16:creationId xmlns:a16="http://schemas.microsoft.com/office/drawing/2014/main" id="{1C62CEE6-6338-FE78-DB44-26E47503DC13}"/>
              </a:ext>
            </a:extLst>
          </p:cNvPr>
          <p:cNvSpPr txBox="1"/>
          <p:nvPr/>
        </p:nvSpPr>
        <p:spPr>
          <a:xfrm>
            <a:off x="3164739" y="1932019"/>
            <a:ext cx="2760692" cy="2015577"/>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ko-KR" sz="1200" spc="-60" dirty="0">
                <a:latin typeface="+mj-ea"/>
                <a:ea typeface="+mj-ea"/>
              </a:rPr>
              <a:t>Hybrid</a:t>
            </a:r>
            <a:r>
              <a:rPr kumimoji="1" lang="ko-KR" altLang="en-US" sz="1200" spc="-60" dirty="0">
                <a:latin typeface="+mj-ea"/>
                <a:ea typeface="+mj-ea"/>
              </a:rPr>
              <a:t> </a:t>
            </a:r>
            <a:r>
              <a:rPr kumimoji="1" lang="en-US" altLang="ko-KR" sz="1200" spc="-60" dirty="0">
                <a:latin typeface="+mj-ea"/>
                <a:ea typeface="+mj-ea"/>
              </a:rPr>
              <a:t>3BB</a:t>
            </a:r>
            <a:r>
              <a:rPr kumimoji="1" lang="ko-KR" altLang="en-US" sz="1200" spc="-60" dirty="0">
                <a:latin typeface="+mj-ea"/>
                <a:ea typeface="+mj-ea"/>
              </a:rPr>
              <a:t> </a:t>
            </a:r>
            <a:r>
              <a:rPr kumimoji="1" lang="en-US" altLang="ko-KR" sz="1200" spc="-60" dirty="0">
                <a:latin typeface="+mj-ea"/>
                <a:ea typeface="+mj-ea"/>
              </a:rPr>
              <a:t>infra</a:t>
            </a:r>
            <a:endParaRPr kumimoji="1" lang="x-none" altLang="en-US" sz="1200" spc="-60" dirty="0" err="1">
              <a:latin typeface="+mj-ea"/>
              <a:ea typeface="+mj-ea"/>
            </a:endParaRPr>
          </a:p>
        </p:txBody>
      </p:sp>
      <p:sp>
        <p:nvSpPr>
          <p:cNvPr id="175" name="TextBox 174">
            <a:extLst>
              <a:ext uri="{FF2B5EF4-FFF2-40B4-BE49-F238E27FC236}">
                <a16:creationId xmlns:a16="http://schemas.microsoft.com/office/drawing/2014/main" id="{2AF235C6-C828-2760-A5D8-9AA7D90BBE55}"/>
              </a:ext>
            </a:extLst>
          </p:cNvPr>
          <p:cNvSpPr txBox="1"/>
          <p:nvPr/>
        </p:nvSpPr>
        <p:spPr>
          <a:xfrm>
            <a:off x="9063324" y="1938142"/>
            <a:ext cx="2760692" cy="2015577"/>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158" name="직사각형 157">
            <a:extLst>
              <a:ext uri="{FF2B5EF4-FFF2-40B4-BE49-F238E27FC236}">
                <a16:creationId xmlns:a16="http://schemas.microsoft.com/office/drawing/2014/main" id="{E6DDD503-FBE9-59CA-92A7-6BB36E318BC6}"/>
              </a:ext>
            </a:extLst>
          </p:cNvPr>
          <p:cNvSpPr/>
          <p:nvPr/>
        </p:nvSpPr>
        <p:spPr>
          <a:xfrm>
            <a:off x="6364381" y="2153138"/>
            <a:ext cx="2651443" cy="11256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219" name="삼각형 218">
            <a:extLst>
              <a:ext uri="{FF2B5EF4-FFF2-40B4-BE49-F238E27FC236}">
                <a16:creationId xmlns:a16="http://schemas.microsoft.com/office/drawing/2014/main" id="{D612A9DA-0832-CA56-B89C-FE8D9C4424BE}"/>
              </a:ext>
            </a:extLst>
          </p:cNvPr>
          <p:cNvSpPr/>
          <p:nvPr/>
        </p:nvSpPr>
        <p:spPr>
          <a:xfrm rot="10800000">
            <a:off x="7039543" y="3128452"/>
            <a:ext cx="1784199" cy="204855"/>
          </a:xfrm>
          <a:prstGeom prst="triangle">
            <a:avLst/>
          </a:prstGeom>
          <a:solidFill>
            <a:schemeClr val="tx2">
              <a:lumMod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12" name="삼각형 211">
            <a:extLst>
              <a:ext uri="{FF2B5EF4-FFF2-40B4-BE49-F238E27FC236}">
                <a16:creationId xmlns:a16="http://schemas.microsoft.com/office/drawing/2014/main" id="{B797C5AB-A073-7F8A-2DB2-F67CAD6C0A8C}"/>
              </a:ext>
            </a:extLst>
          </p:cNvPr>
          <p:cNvSpPr/>
          <p:nvPr/>
        </p:nvSpPr>
        <p:spPr>
          <a:xfrm rot="10800000">
            <a:off x="7012651" y="3648640"/>
            <a:ext cx="1784199" cy="204855"/>
          </a:xfrm>
          <a:prstGeom prst="triangle">
            <a:avLst/>
          </a:prstGeom>
          <a:solidFill>
            <a:schemeClr val="tx2">
              <a:lumMod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 name="텍스트 개체 틀 1">
            <a:extLst>
              <a:ext uri="{FF2B5EF4-FFF2-40B4-BE49-F238E27FC236}">
                <a16:creationId xmlns:a16="http://schemas.microsoft.com/office/drawing/2014/main" id="{64F36C98-DC2B-8614-78E8-57F9B839ED06}"/>
              </a:ext>
            </a:extLst>
          </p:cNvPr>
          <p:cNvSpPr>
            <a:spLocks noGrp="1"/>
          </p:cNvSpPr>
          <p:nvPr>
            <p:ph type="body" idx="1"/>
          </p:nvPr>
        </p:nvSpPr>
        <p:spPr>
          <a:xfrm>
            <a:off x="627587" y="511377"/>
            <a:ext cx="4162425" cy="461624"/>
          </a:xfrm>
        </p:spPr>
        <p:txBody>
          <a:bodyPr/>
          <a:lstStyle/>
          <a:p>
            <a:r>
              <a:rPr kumimoji="1" lang="en-US" altLang="ko-Kore-KR" dirty="0"/>
              <a:t>Hybrid Architecture</a:t>
            </a:r>
            <a:r>
              <a:rPr kumimoji="1" lang="ko-KR" altLang="en-US" dirty="0"/>
              <a:t> </a:t>
            </a:r>
            <a:r>
              <a:rPr kumimoji="1" lang="en-US" altLang="ko-KR" dirty="0"/>
              <a:t>plan.</a:t>
            </a:r>
            <a:endParaRPr kumimoji="1" lang="ko-Kore-KR" altLang="en-US" dirty="0"/>
          </a:p>
        </p:txBody>
      </p:sp>
      <p:sp>
        <p:nvSpPr>
          <p:cNvPr id="153" name="직사각형 152">
            <a:extLst>
              <a:ext uri="{FF2B5EF4-FFF2-40B4-BE49-F238E27FC236}">
                <a16:creationId xmlns:a16="http://schemas.microsoft.com/office/drawing/2014/main" id="{5E99ED8D-3ECA-88AA-D36F-6F30A4B3E9A7}"/>
              </a:ext>
            </a:extLst>
          </p:cNvPr>
          <p:cNvSpPr/>
          <p:nvPr/>
        </p:nvSpPr>
        <p:spPr>
          <a:xfrm>
            <a:off x="1205480" y="1546646"/>
            <a:ext cx="3568421" cy="338554"/>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b="1" dirty="0"/>
              <a:t>Plan-1</a:t>
            </a:r>
            <a:r>
              <a:rPr kumimoji="1" lang="en-US" altLang="ko-KR" b="1" dirty="0"/>
              <a:t>(Hybrid Archi.)</a:t>
            </a:r>
            <a:endParaRPr kumimoji="1" lang="ko-Kore-KR" altLang="en-US" b="1" dirty="0"/>
          </a:p>
        </p:txBody>
      </p:sp>
      <p:sp>
        <p:nvSpPr>
          <p:cNvPr id="154" name="직사각형 153">
            <a:extLst>
              <a:ext uri="{FF2B5EF4-FFF2-40B4-BE49-F238E27FC236}">
                <a16:creationId xmlns:a16="http://schemas.microsoft.com/office/drawing/2014/main" id="{7886C419-A6A0-0784-5260-F63B04533DB6}"/>
              </a:ext>
            </a:extLst>
          </p:cNvPr>
          <p:cNvSpPr/>
          <p:nvPr/>
        </p:nvSpPr>
        <p:spPr>
          <a:xfrm>
            <a:off x="7418101" y="1546646"/>
            <a:ext cx="3568421" cy="338554"/>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b="1" dirty="0"/>
              <a:t>Plan-2(On-premise Archi.)</a:t>
            </a:r>
            <a:endParaRPr kumimoji="1" lang="ko-Kore-KR" altLang="en-US" b="1" dirty="0"/>
          </a:p>
        </p:txBody>
      </p:sp>
      <p:sp>
        <p:nvSpPr>
          <p:cNvPr id="156" name="직사각형 155">
            <a:extLst>
              <a:ext uri="{FF2B5EF4-FFF2-40B4-BE49-F238E27FC236}">
                <a16:creationId xmlns:a16="http://schemas.microsoft.com/office/drawing/2014/main" id="{DEAD9BA2-A844-279C-DF7C-C227F6A1AAEF}"/>
              </a:ext>
            </a:extLst>
          </p:cNvPr>
          <p:cNvSpPr/>
          <p:nvPr/>
        </p:nvSpPr>
        <p:spPr>
          <a:xfrm>
            <a:off x="9149750" y="2171347"/>
            <a:ext cx="2556965" cy="111560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59" name="모서리가 둥근 직사각형">
            <a:extLst>
              <a:ext uri="{FF2B5EF4-FFF2-40B4-BE49-F238E27FC236}">
                <a16:creationId xmlns:a16="http://schemas.microsoft.com/office/drawing/2014/main" id="{F3BE0348-D036-C8C5-4E49-4A16846671EB}"/>
              </a:ext>
            </a:extLst>
          </p:cNvPr>
          <p:cNvSpPr/>
          <p:nvPr/>
        </p:nvSpPr>
        <p:spPr>
          <a:xfrm>
            <a:off x="6924311" y="2230179"/>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160" name="그룹 159">
            <a:extLst>
              <a:ext uri="{FF2B5EF4-FFF2-40B4-BE49-F238E27FC236}">
                <a16:creationId xmlns:a16="http://schemas.microsoft.com/office/drawing/2014/main" id="{55B20EEE-BACC-5156-A250-F4D6B05549E5}"/>
              </a:ext>
            </a:extLst>
          </p:cNvPr>
          <p:cNvGrpSpPr/>
          <p:nvPr/>
        </p:nvGrpSpPr>
        <p:grpSpPr>
          <a:xfrm>
            <a:off x="7027168" y="2341791"/>
            <a:ext cx="1777866" cy="721477"/>
            <a:chOff x="2233632" y="4759971"/>
            <a:chExt cx="2877056" cy="1386211"/>
          </a:xfrm>
          <a:pattFill prst="openDmnd">
            <a:fgClr>
              <a:srgbClr val="7D7D7D">
                <a:lumMod val="20000"/>
                <a:lumOff val="80000"/>
              </a:srgbClr>
            </a:fgClr>
            <a:bgClr>
              <a:sysClr val="window" lastClr="FFFFFF"/>
            </a:bgClr>
          </a:pattFill>
        </p:grpSpPr>
        <p:sp>
          <p:nvSpPr>
            <p:cNvPr id="161" name="본부 기술 리더 커뮤니티…">
              <a:extLst>
                <a:ext uri="{FF2B5EF4-FFF2-40B4-BE49-F238E27FC236}">
                  <a16:creationId xmlns:a16="http://schemas.microsoft.com/office/drawing/2014/main" id="{843E4934-639B-6462-8A4F-156D57E17CE3}"/>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162" name="Cloud Native, ML 기술 지향">
              <a:extLst>
                <a:ext uri="{FF2B5EF4-FFF2-40B4-BE49-F238E27FC236}">
                  <a16:creationId xmlns:a16="http://schemas.microsoft.com/office/drawing/2014/main" id="{7028CAE2-782C-9CD2-D319-0BBA2D98D746}"/>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163" name="TextBox 162">
            <a:extLst>
              <a:ext uri="{FF2B5EF4-FFF2-40B4-BE49-F238E27FC236}">
                <a16:creationId xmlns:a16="http://schemas.microsoft.com/office/drawing/2014/main" id="{1AAA960E-1262-4FB1-CB2A-11DC254A7F87}"/>
              </a:ext>
            </a:extLst>
          </p:cNvPr>
          <p:cNvSpPr txBox="1"/>
          <p:nvPr/>
        </p:nvSpPr>
        <p:spPr>
          <a:xfrm>
            <a:off x="371751" y="1933798"/>
            <a:ext cx="2794556" cy="2015576"/>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164" name="Cloud Native, ML 기술 지향">
            <a:extLst>
              <a:ext uri="{FF2B5EF4-FFF2-40B4-BE49-F238E27FC236}">
                <a16:creationId xmlns:a16="http://schemas.microsoft.com/office/drawing/2014/main" id="{175E2C10-06A2-E714-E5B4-498A8548CE29}"/>
              </a:ext>
            </a:extLst>
          </p:cNvPr>
          <p:cNvSpPr/>
          <p:nvPr/>
        </p:nvSpPr>
        <p:spPr>
          <a:xfrm>
            <a:off x="7626803" y="260804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POD1</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65" name="Cloud Native, ML 기술 지향">
            <a:extLst>
              <a:ext uri="{FF2B5EF4-FFF2-40B4-BE49-F238E27FC236}">
                <a16:creationId xmlns:a16="http://schemas.microsoft.com/office/drawing/2014/main" id="{DEA4D6AF-4D56-E5C1-DDFF-37AD4911FAD3}"/>
              </a:ext>
            </a:extLst>
          </p:cNvPr>
          <p:cNvSpPr/>
          <p:nvPr/>
        </p:nvSpPr>
        <p:spPr>
          <a:xfrm>
            <a:off x="8182937" y="260804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69" name="TextBox 168">
            <a:extLst>
              <a:ext uri="{FF2B5EF4-FFF2-40B4-BE49-F238E27FC236}">
                <a16:creationId xmlns:a16="http://schemas.microsoft.com/office/drawing/2014/main" id="{7A7C1C55-B000-662E-81A5-97BE854D0EE1}"/>
              </a:ext>
            </a:extLst>
          </p:cNvPr>
          <p:cNvSpPr txBox="1"/>
          <p:nvPr/>
        </p:nvSpPr>
        <p:spPr>
          <a:xfrm>
            <a:off x="6368664" y="2501345"/>
            <a:ext cx="535724" cy="461665"/>
          </a:xfrm>
          <a:prstGeom prst="rect">
            <a:avLst/>
          </a:prstGeom>
          <a:noFill/>
        </p:spPr>
        <p:txBody>
          <a:bodyPr wrap="none" rtlCol="0">
            <a:spAutoFit/>
          </a:bodyPr>
          <a:lstStyle/>
          <a:p>
            <a:r>
              <a:rPr kumimoji="1" lang="en-US" altLang="ko-Kore-KR" sz="1200" dirty="0"/>
              <a:t>AWS</a:t>
            </a:r>
          </a:p>
          <a:p>
            <a:r>
              <a:rPr kumimoji="1" lang="en-US" altLang="ko-Kore-KR" sz="1200" dirty="0"/>
              <a:t>EKS</a:t>
            </a:r>
            <a:endParaRPr kumimoji="1" lang="ko-Kore-KR" altLang="en-US" sz="1200" dirty="0"/>
          </a:p>
        </p:txBody>
      </p:sp>
      <p:sp>
        <p:nvSpPr>
          <p:cNvPr id="173" name="본부 기술 리더 커뮤니티…">
            <a:extLst>
              <a:ext uri="{FF2B5EF4-FFF2-40B4-BE49-F238E27FC236}">
                <a16:creationId xmlns:a16="http://schemas.microsoft.com/office/drawing/2014/main" id="{F832154A-B807-0670-344F-2157D81F848A}"/>
              </a:ext>
            </a:extLst>
          </p:cNvPr>
          <p:cNvSpPr/>
          <p:nvPr/>
        </p:nvSpPr>
        <p:spPr>
          <a:xfrm>
            <a:off x="9824835" y="2349955"/>
            <a:ext cx="1777866" cy="266256"/>
          </a:xfrm>
          <a:prstGeom prst="roundRect">
            <a:avLst>
              <a:gd name="adj" fmla="val 9409"/>
            </a:avLst>
          </a:prstGeom>
          <a:pattFill prst="openDmnd">
            <a:fgClr>
              <a:srgbClr val="7D7D7D">
                <a:lumMod val="20000"/>
                <a:lumOff val="80000"/>
              </a:srgbClr>
            </a:fgClr>
            <a:bgClr>
              <a:sysClr val="window" lastClr="FFFFFF"/>
            </a:bgClr>
          </a:patt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174" name="Cloud Native, ML 기술 지향">
            <a:extLst>
              <a:ext uri="{FF2B5EF4-FFF2-40B4-BE49-F238E27FC236}">
                <a16:creationId xmlns:a16="http://schemas.microsoft.com/office/drawing/2014/main" id="{E26AE01A-DD4D-C02D-34A8-1EAF43056676}"/>
              </a:ext>
            </a:extLst>
          </p:cNvPr>
          <p:cNvSpPr/>
          <p:nvPr/>
        </p:nvSpPr>
        <p:spPr>
          <a:xfrm>
            <a:off x="9824835" y="275887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APP1</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76" name="Cloud Native, ML 기술 지향">
            <a:extLst>
              <a:ext uri="{FF2B5EF4-FFF2-40B4-BE49-F238E27FC236}">
                <a16:creationId xmlns:a16="http://schemas.microsoft.com/office/drawing/2014/main" id="{07A4886B-DEC4-A418-02D6-3C9A80FE2CEA}"/>
              </a:ext>
            </a:extLst>
          </p:cNvPr>
          <p:cNvSpPr/>
          <p:nvPr/>
        </p:nvSpPr>
        <p:spPr>
          <a:xfrm>
            <a:off x="10453396" y="275887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APP2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77" name="Cloud Native, ML 기술 지향">
            <a:extLst>
              <a:ext uri="{FF2B5EF4-FFF2-40B4-BE49-F238E27FC236}">
                <a16:creationId xmlns:a16="http://schemas.microsoft.com/office/drawing/2014/main" id="{CECA6F8B-03E7-6441-6D92-D661621770F8}"/>
              </a:ext>
            </a:extLst>
          </p:cNvPr>
          <p:cNvSpPr/>
          <p:nvPr/>
        </p:nvSpPr>
        <p:spPr>
          <a:xfrm>
            <a:off x="11077128" y="275887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APP#N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191" name="모서리가 둥근 직사각형 190">
            <a:extLst>
              <a:ext uri="{FF2B5EF4-FFF2-40B4-BE49-F238E27FC236}">
                <a16:creationId xmlns:a16="http://schemas.microsoft.com/office/drawing/2014/main" id="{79C61798-D003-8560-42F6-B530C7DB384A}"/>
              </a:ext>
            </a:extLst>
          </p:cNvPr>
          <p:cNvSpPr/>
          <p:nvPr/>
        </p:nvSpPr>
        <p:spPr>
          <a:xfrm>
            <a:off x="6858245" y="3350962"/>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2" name="모서리가 둥근 직사각형 191">
            <a:extLst>
              <a:ext uri="{FF2B5EF4-FFF2-40B4-BE49-F238E27FC236}">
                <a16:creationId xmlns:a16="http://schemas.microsoft.com/office/drawing/2014/main" id="{9AA92EE0-04C6-3315-36A3-D95DEA91FFA7}"/>
              </a:ext>
            </a:extLst>
          </p:cNvPr>
          <p:cNvSpPr/>
          <p:nvPr/>
        </p:nvSpPr>
        <p:spPr>
          <a:xfrm>
            <a:off x="7213207" y="3350962"/>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3" name="모서리가 둥근 직사각형 192">
            <a:extLst>
              <a:ext uri="{FF2B5EF4-FFF2-40B4-BE49-F238E27FC236}">
                <a16:creationId xmlns:a16="http://schemas.microsoft.com/office/drawing/2014/main" id="{60599A9F-6BAE-D83A-DE5E-1685E9D32BE1}"/>
              </a:ext>
            </a:extLst>
          </p:cNvPr>
          <p:cNvSpPr/>
          <p:nvPr/>
        </p:nvSpPr>
        <p:spPr>
          <a:xfrm>
            <a:off x="7135466" y="3350962"/>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4" name="모서리가 둥근 직사각형 193">
            <a:extLst>
              <a:ext uri="{FF2B5EF4-FFF2-40B4-BE49-F238E27FC236}">
                <a16:creationId xmlns:a16="http://schemas.microsoft.com/office/drawing/2014/main" id="{B2C041DC-2178-7401-32F1-3FC86F922DB6}"/>
              </a:ext>
            </a:extLst>
          </p:cNvPr>
          <p:cNvSpPr/>
          <p:nvPr/>
        </p:nvSpPr>
        <p:spPr>
          <a:xfrm>
            <a:off x="7377408" y="3350962"/>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5" name="모서리가 둥근 직사각형 194">
            <a:extLst>
              <a:ext uri="{FF2B5EF4-FFF2-40B4-BE49-F238E27FC236}">
                <a16:creationId xmlns:a16="http://schemas.microsoft.com/office/drawing/2014/main" id="{EBF1A8CA-70EC-2364-6B6F-2E50B8526CA5}"/>
              </a:ext>
            </a:extLst>
          </p:cNvPr>
          <p:cNvSpPr/>
          <p:nvPr/>
        </p:nvSpPr>
        <p:spPr>
          <a:xfrm>
            <a:off x="7658623" y="3350962"/>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6" name="모서리가 둥근 직사각형 195">
            <a:extLst>
              <a:ext uri="{FF2B5EF4-FFF2-40B4-BE49-F238E27FC236}">
                <a16:creationId xmlns:a16="http://schemas.microsoft.com/office/drawing/2014/main" id="{93246694-FCD8-39C6-7406-DDD59DD32C4E}"/>
              </a:ext>
            </a:extLst>
          </p:cNvPr>
          <p:cNvSpPr/>
          <p:nvPr/>
        </p:nvSpPr>
        <p:spPr>
          <a:xfrm>
            <a:off x="8419382" y="3350961"/>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197" name="TextBox 196">
            <a:extLst>
              <a:ext uri="{FF2B5EF4-FFF2-40B4-BE49-F238E27FC236}">
                <a16:creationId xmlns:a16="http://schemas.microsoft.com/office/drawing/2014/main" id="{536175D0-DCFD-A038-F900-55F77B5DB5F2}"/>
              </a:ext>
            </a:extLst>
          </p:cNvPr>
          <p:cNvSpPr txBox="1"/>
          <p:nvPr/>
        </p:nvSpPr>
        <p:spPr>
          <a:xfrm>
            <a:off x="8153378" y="3413559"/>
            <a:ext cx="1074724" cy="250903"/>
          </a:xfrm>
          <a:prstGeom prst="rect">
            <a:avLst/>
          </a:prstGeom>
          <a:noFill/>
        </p:spPr>
        <p:txBody>
          <a:bodyPr wrap="square" lIns="0" tIns="0" rIns="0" bIns="0" rtlCol="0">
            <a:spAutoFit/>
          </a:bodyPr>
          <a:lstStyle/>
          <a:p>
            <a:pPr>
              <a:lnSpc>
                <a:spcPct val="130000"/>
              </a:lnSpc>
            </a:pPr>
            <a:r>
              <a:rPr lang="en-US" altLang="ko-KR" spc="-60" dirty="0"/>
              <a:t>…</a:t>
            </a:r>
            <a:endParaRPr lang="ko-KR" altLang="en-US" spc="-60" dirty="0"/>
          </a:p>
        </p:txBody>
      </p:sp>
      <p:sp>
        <p:nvSpPr>
          <p:cNvPr id="198" name="모서리가 둥근 직사각형 197">
            <a:extLst>
              <a:ext uri="{FF2B5EF4-FFF2-40B4-BE49-F238E27FC236}">
                <a16:creationId xmlns:a16="http://schemas.microsoft.com/office/drawing/2014/main" id="{8F74FC46-1F56-48B0-6A3D-7A6377C8CD97}"/>
              </a:ext>
            </a:extLst>
          </p:cNvPr>
          <p:cNvSpPr/>
          <p:nvPr/>
        </p:nvSpPr>
        <p:spPr>
          <a:xfrm>
            <a:off x="9823952" y="3353245"/>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11" name="모서리가 둥근 직사각형 210">
            <a:extLst>
              <a:ext uri="{FF2B5EF4-FFF2-40B4-BE49-F238E27FC236}">
                <a16:creationId xmlns:a16="http://schemas.microsoft.com/office/drawing/2014/main" id="{D559432A-2BA0-061E-3D16-7175AA628E16}"/>
              </a:ext>
            </a:extLst>
          </p:cNvPr>
          <p:cNvSpPr/>
          <p:nvPr/>
        </p:nvSpPr>
        <p:spPr>
          <a:xfrm>
            <a:off x="6842846" y="3721712"/>
            <a:ext cx="2077677" cy="172498"/>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Virtual Machine</a:t>
            </a:r>
          </a:p>
        </p:txBody>
      </p:sp>
      <p:sp>
        <p:nvSpPr>
          <p:cNvPr id="214" name="TextBox 213">
            <a:extLst>
              <a:ext uri="{FF2B5EF4-FFF2-40B4-BE49-F238E27FC236}">
                <a16:creationId xmlns:a16="http://schemas.microsoft.com/office/drawing/2014/main" id="{E7052AB4-87EC-9AF7-B182-3E5D41BC876A}"/>
              </a:ext>
            </a:extLst>
          </p:cNvPr>
          <p:cNvSpPr txBox="1"/>
          <p:nvPr/>
        </p:nvSpPr>
        <p:spPr>
          <a:xfrm>
            <a:off x="9215691" y="2553342"/>
            <a:ext cx="686406" cy="430887"/>
          </a:xfrm>
          <a:prstGeom prst="rect">
            <a:avLst/>
          </a:prstGeom>
          <a:noFill/>
        </p:spPr>
        <p:txBody>
          <a:bodyPr wrap="none" rtlCol="0">
            <a:spAutoFit/>
          </a:bodyPr>
          <a:lstStyle/>
          <a:p>
            <a:r>
              <a:rPr kumimoji="1" lang="en-US" altLang="ko-Kore-KR" sz="1050" dirty="0"/>
              <a:t>On-</a:t>
            </a:r>
          </a:p>
          <a:p>
            <a:r>
              <a:rPr kumimoji="1" lang="en-US" altLang="ko-Kore-KR" sz="1050" dirty="0"/>
              <a:t>premise</a:t>
            </a:r>
            <a:endParaRPr kumimoji="1" lang="ko-Kore-KR" altLang="en-US" sz="1050" dirty="0"/>
          </a:p>
        </p:txBody>
      </p:sp>
      <p:sp>
        <p:nvSpPr>
          <p:cNvPr id="216" name="모서리가 둥근 직사각형 215">
            <a:extLst>
              <a:ext uri="{FF2B5EF4-FFF2-40B4-BE49-F238E27FC236}">
                <a16:creationId xmlns:a16="http://schemas.microsoft.com/office/drawing/2014/main" id="{2E9E9554-0886-EE84-2E44-EE0342E18D34}"/>
              </a:ext>
            </a:extLst>
          </p:cNvPr>
          <p:cNvSpPr/>
          <p:nvPr/>
        </p:nvSpPr>
        <p:spPr>
          <a:xfrm>
            <a:off x="10488446" y="3354914"/>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17" name="모서리가 둥근 직사각형 216">
            <a:extLst>
              <a:ext uri="{FF2B5EF4-FFF2-40B4-BE49-F238E27FC236}">
                <a16:creationId xmlns:a16="http://schemas.microsoft.com/office/drawing/2014/main" id="{DBE39A3C-A578-8186-A21B-326A18C8477E}"/>
              </a:ext>
            </a:extLst>
          </p:cNvPr>
          <p:cNvSpPr/>
          <p:nvPr/>
        </p:nvSpPr>
        <p:spPr>
          <a:xfrm>
            <a:off x="11102911" y="3358394"/>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20" name="직사각형 219">
            <a:extLst>
              <a:ext uri="{FF2B5EF4-FFF2-40B4-BE49-F238E27FC236}">
                <a16:creationId xmlns:a16="http://schemas.microsoft.com/office/drawing/2014/main" id="{055A5F4F-FFA3-13A0-7F02-CFC7B8572A74}"/>
              </a:ext>
            </a:extLst>
          </p:cNvPr>
          <p:cNvSpPr/>
          <p:nvPr/>
        </p:nvSpPr>
        <p:spPr>
          <a:xfrm>
            <a:off x="440164" y="2163184"/>
            <a:ext cx="2651443" cy="11256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221" name="삼각형 220">
            <a:extLst>
              <a:ext uri="{FF2B5EF4-FFF2-40B4-BE49-F238E27FC236}">
                <a16:creationId xmlns:a16="http://schemas.microsoft.com/office/drawing/2014/main" id="{49CA8347-041F-607D-482D-D60AADB59098}"/>
              </a:ext>
            </a:extLst>
          </p:cNvPr>
          <p:cNvSpPr/>
          <p:nvPr/>
        </p:nvSpPr>
        <p:spPr>
          <a:xfrm rot="10800000">
            <a:off x="1115326" y="3138498"/>
            <a:ext cx="1784199" cy="204855"/>
          </a:xfrm>
          <a:prstGeom prst="triangle">
            <a:avLst/>
          </a:prstGeom>
          <a:solidFill>
            <a:schemeClr val="tx2">
              <a:lumMod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22" name="삼각형 221">
            <a:extLst>
              <a:ext uri="{FF2B5EF4-FFF2-40B4-BE49-F238E27FC236}">
                <a16:creationId xmlns:a16="http://schemas.microsoft.com/office/drawing/2014/main" id="{03B4D01C-17A6-6C96-D87B-3487E42F5D75}"/>
              </a:ext>
            </a:extLst>
          </p:cNvPr>
          <p:cNvSpPr/>
          <p:nvPr/>
        </p:nvSpPr>
        <p:spPr>
          <a:xfrm rot="10800000">
            <a:off x="1088434" y="3658686"/>
            <a:ext cx="1784199" cy="204855"/>
          </a:xfrm>
          <a:prstGeom prst="triangle">
            <a:avLst/>
          </a:prstGeom>
          <a:solidFill>
            <a:schemeClr val="tx2">
              <a:lumMod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23" name="직사각형 222">
            <a:extLst>
              <a:ext uri="{FF2B5EF4-FFF2-40B4-BE49-F238E27FC236}">
                <a16:creationId xmlns:a16="http://schemas.microsoft.com/office/drawing/2014/main" id="{3F352894-F06E-4D40-3335-898F354301E3}"/>
              </a:ext>
            </a:extLst>
          </p:cNvPr>
          <p:cNvSpPr/>
          <p:nvPr/>
        </p:nvSpPr>
        <p:spPr>
          <a:xfrm>
            <a:off x="3225533" y="2139967"/>
            <a:ext cx="2556965"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24" name="모서리가 둥근 직사각형">
            <a:extLst>
              <a:ext uri="{FF2B5EF4-FFF2-40B4-BE49-F238E27FC236}">
                <a16:creationId xmlns:a16="http://schemas.microsoft.com/office/drawing/2014/main" id="{43E16CE5-A319-A1DF-B899-0F631872357E}"/>
              </a:ext>
            </a:extLst>
          </p:cNvPr>
          <p:cNvSpPr/>
          <p:nvPr/>
        </p:nvSpPr>
        <p:spPr>
          <a:xfrm>
            <a:off x="1000094" y="2240225"/>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225" name="그룹 224">
            <a:extLst>
              <a:ext uri="{FF2B5EF4-FFF2-40B4-BE49-F238E27FC236}">
                <a16:creationId xmlns:a16="http://schemas.microsoft.com/office/drawing/2014/main" id="{56A9EA40-05E8-B080-36C6-D6ADABC0DB04}"/>
              </a:ext>
            </a:extLst>
          </p:cNvPr>
          <p:cNvGrpSpPr/>
          <p:nvPr/>
        </p:nvGrpSpPr>
        <p:grpSpPr>
          <a:xfrm>
            <a:off x="1102951" y="2351837"/>
            <a:ext cx="1777866" cy="721477"/>
            <a:chOff x="2233632" y="4759971"/>
            <a:chExt cx="2877056" cy="1386211"/>
          </a:xfrm>
          <a:pattFill prst="openDmnd">
            <a:fgClr>
              <a:srgbClr val="7D7D7D">
                <a:lumMod val="20000"/>
                <a:lumOff val="80000"/>
              </a:srgbClr>
            </a:fgClr>
            <a:bgClr>
              <a:sysClr val="window" lastClr="FFFFFF"/>
            </a:bgClr>
          </a:pattFill>
        </p:grpSpPr>
        <p:sp>
          <p:nvSpPr>
            <p:cNvPr id="226" name="본부 기술 리더 커뮤니티…">
              <a:extLst>
                <a:ext uri="{FF2B5EF4-FFF2-40B4-BE49-F238E27FC236}">
                  <a16:creationId xmlns:a16="http://schemas.microsoft.com/office/drawing/2014/main" id="{BD0C7A42-7AB5-99EE-1047-B90CB8984152}"/>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227" name="Cloud Native, ML 기술 지향">
              <a:extLst>
                <a:ext uri="{FF2B5EF4-FFF2-40B4-BE49-F238E27FC236}">
                  <a16:creationId xmlns:a16="http://schemas.microsoft.com/office/drawing/2014/main" id="{422E4C8D-F331-D803-F3F4-4559182C3638}"/>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228" name="Cloud Native, ML 기술 지향">
            <a:extLst>
              <a:ext uri="{FF2B5EF4-FFF2-40B4-BE49-F238E27FC236}">
                <a16:creationId xmlns:a16="http://schemas.microsoft.com/office/drawing/2014/main" id="{0CCA533F-8DF8-C7DD-2DE0-C30284AFA774}"/>
              </a:ext>
            </a:extLst>
          </p:cNvPr>
          <p:cNvSpPr/>
          <p:nvPr/>
        </p:nvSpPr>
        <p:spPr>
          <a:xfrm>
            <a:off x="1702586" y="261809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POD1</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29" name="Cloud Native, ML 기술 지향">
            <a:extLst>
              <a:ext uri="{FF2B5EF4-FFF2-40B4-BE49-F238E27FC236}">
                <a16:creationId xmlns:a16="http://schemas.microsoft.com/office/drawing/2014/main" id="{9C4B2D8A-2692-9BE4-CAF5-36FFA40F7E4E}"/>
              </a:ext>
            </a:extLst>
          </p:cNvPr>
          <p:cNvSpPr/>
          <p:nvPr/>
        </p:nvSpPr>
        <p:spPr>
          <a:xfrm>
            <a:off x="2258720" y="2618093"/>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30" name="TextBox 229">
            <a:extLst>
              <a:ext uri="{FF2B5EF4-FFF2-40B4-BE49-F238E27FC236}">
                <a16:creationId xmlns:a16="http://schemas.microsoft.com/office/drawing/2014/main" id="{EAD4276D-051E-6693-A092-2E2AF65795C7}"/>
              </a:ext>
            </a:extLst>
          </p:cNvPr>
          <p:cNvSpPr txBox="1"/>
          <p:nvPr/>
        </p:nvSpPr>
        <p:spPr>
          <a:xfrm>
            <a:off x="444447" y="2511391"/>
            <a:ext cx="535724" cy="461665"/>
          </a:xfrm>
          <a:prstGeom prst="rect">
            <a:avLst/>
          </a:prstGeom>
          <a:noFill/>
        </p:spPr>
        <p:txBody>
          <a:bodyPr wrap="none" rtlCol="0">
            <a:spAutoFit/>
          </a:bodyPr>
          <a:lstStyle/>
          <a:p>
            <a:r>
              <a:rPr kumimoji="1" lang="en-US" altLang="ko-Kore-KR" sz="1200" dirty="0"/>
              <a:t>AWS</a:t>
            </a:r>
          </a:p>
          <a:p>
            <a:r>
              <a:rPr kumimoji="1" lang="en-US" altLang="ko-Kore-KR" sz="1200" dirty="0"/>
              <a:t>EKS</a:t>
            </a:r>
            <a:endParaRPr kumimoji="1" lang="ko-Kore-KR" altLang="en-US" sz="1200" dirty="0"/>
          </a:p>
        </p:txBody>
      </p:sp>
      <p:sp>
        <p:nvSpPr>
          <p:cNvPr id="231" name="본부 기술 리더 커뮤니티…">
            <a:extLst>
              <a:ext uri="{FF2B5EF4-FFF2-40B4-BE49-F238E27FC236}">
                <a16:creationId xmlns:a16="http://schemas.microsoft.com/office/drawing/2014/main" id="{C4712F68-9F4D-A948-D476-D6B2C87AB5B0}"/>
              </a:ext>
            </a:extLst>
          </p:cNvPr>
          <p:cNvSpPr/>
          <p:nvPr/>
        </p:nvSpPr>
        <p:spPr>
          <a:xfrm>
            <a:off x="3900618" y="2351837"/>
            <a:ext cx="1777866" cy="266256"/>
          </a:xfrm>
          <a:prstGeom prst="roundRect">
            <a:avLst>
              <a:gd name="adj" fmla="val 9409"/>
            </a:avLst>
          </a:prstGeom>
          <a:pattFill prst="openDmnd">
            <a:fgClr>
              <a:srgbClr val="7D7D7D">
                <a:lumMod val="20000"/>
                <a:lumOff val="80000"/>
              </a:srgbClr>
            </a:fgClr>
            <a:bgClr>
              <a:sysClr val="window" lastClr="FFFFFF"/>
            </a:bgClr>
          </a:patt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232" name="Cloud Native, ML 기술 지향">
            <a:extLst>
              <a:ext uri="{FF2B5EF4-FFF2-40B4-BE49-F238E27FC236}">
                <a16:creationId xmlns:a16="http://schemas.microsoft.com/office/drawing/2014/main" id="{F3F914C0-0B25-8A0C-CA44-899CA78BC557}"/>
              </a:ext>
            </a:extLst>
          </p:cNvPr>
          <p:cNvSpPr/>
          <p:nvPr/>
        </p:nvSpPr>
        <p:spPr>
          <a:xfrm>
            <a:off x="3900618" y="2644848"/>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altLang="ko-KR" sz="700" dirty="0">
                <a:solidFill>
                  <a:prstClr val="black">
                    <a:lumMod val="75000"/>
                    <a:lumOff val="25000"/>
                  </a:prstClr>
                </a:solidFill>
                <a:latin typeface="맑은 고딕"/>
                <a:ea typeface="맑은 고딕" panose="020B0503020000020004" pitchFamily="50" charset="-127"/>
                <a:cs typeface="+mn-cs"/>
              </a:rPr>
              <a:t>POD</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33" name="Cloud Native, ML 기술 지향">
            <a:extLst>
              <a:ext uri="{FF2B5EF4-FFF2-40B4-BE49-F238E27FC236}">
                <a16:creationId xmlns:a16="http://schemas.microsoft.com/office/drawing/2014/main" id="{71880A36-8826-5B98-964A-E848413A3625}"/>
              </a:ext>
            </a:extLst>
          </p:cNvPr>
          <p:cNvSpPr/>
          <p:nvPr/>
        </p:nvSpPr>
        <p:spPr>
          <a:xfrm>
            <a:off x="4529179" y="2644848"/>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34" name="Cloud Native, ML 기술 지향">
            <a:extLst>
              <a:ext uri="{FF2B5EF4-FFF2-40B4-BE49-F238E27FC236}">
                <a16:creationId xmlns:a16="http://schemas.microsoft.com/office/drawing/2014/main" id="{4BAC48D6-5F9D-85A4-51EF-EA579FB62C5A}"/>
              </a:ext>
            </a:extLst>
          </p:cNvPr>
          <p:cNvSpPr/>
          <p:nvPr/>
        </p:nvSpPr>
        <p:spPr>
          <a:xfrm>
            <a:off x="5152911" y="2644848"/>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POD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35" name="모서리가 둥근 직사각형 234">
            <a:extLst>
              <a:ext uri="{FF2B5EF4-FFF2-40B4-BE49-F238E27FC236}">
                <a16:creationId xmlns:a16="http://schemas.microsoft.com/office/drawing/2014/main" id="{47BC2BBD-A739-B605-EDF3-E64605893CDE}"/>
              </a:ext>
            </a:extLst>
          </p:cNvPr>
          <p:cNvSpPr/>
          <p:nvPr/>
        </p:nvSpPr>
        <p:spPr>
          <a:xfrm>
            <a:off x="934028" y="3361008"/>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36" name="모서리가 둥근 직사각형 235">
            <a:extLst>
              <a:ext uri="{FF2B5EF4-FFF2-40B4-BE49-F238E27FC236}">
                <a16:creationId xmlns:a16="http://schemas.microsoft.com/office/drawing/2014/main" id="{68064C09-4A6F-EDD1-2D40-3D78C0DE8825}"/>
              </a:ext>
            </a:extLst>
          </p:cNvPr>
          <p:cNvSpPr/>
          <p:nvPr/>
        </p:nvSpPr>
        <p:spPr>
          <a:xfrm>
            <a:off x="1288990" y="3361008"/>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37" name="모서리가 둥근 직사각형 236">
            <a:extLst>
              <a:ext uri="{FF2B5EF4-FFF2-40B4-BE49-F238E27FC236}">
                <a16:creationId xmlns:a16="http://schemas.microsoft.com/office/drawing/2014/main" id="{4C686FE6-25D2-BB81-50E4-67C6904A841F}"/>
              </a:ext>
            </a:extLst>
          </p:cNvPr>
          <p:cNvSpPr/>
          <p:nvPr/>
        </p:nvSpPr>
        <p:spPr>
          <a:xfrm>
            <a:off x="1211249" y="3361008"/>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38" name="모서리가 둥근 직사각형 237">
            <a:extLst>
              <a:ext uri="{FF2B5EF4-FFF2-40B4-BE49-F238E27FC236}">
                <a16:creationId xmlns:a16="http://schemas.microsoft.com/office/drawing/2014/main" id="{72591834-FDDA-8BFA-BB35-9E04288777EB}"/>
              </a:ext>
            </a:extLst>
          </p:cNvPr>
          <p:cNvSpPr/>
          <p:nvPr/>
        </p:nvSpPr>
        <p:spPr>
          <a:xfrm>
            <a:off x="1453191" y="3361008"/>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39" name="모서리가 둥근 직사각형 238">
            <a:extLst>
              <a:ext uri="{FF2B5EF4-FFF2-40B4-BE49-F238E27FC236}">
                <a16:creationId xmlns:a16="http://schemas.microsoft.com/office/drawing/2014/main" id="{20DFD3F2-84FA-80C1-0C68-D6C80DD53F3E}"/>
              </a:ext>
            </a:extLst>
          </p:cNvPr>
          <p:cNvSpPr/>
          <p:nvPr/>
        </p:nvSpPr>
        <p:spPr>
          <a:xfrm>
            <a:off x="1734406" y="3361008"/>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40" name="모서리가 둥근 직사각형 239">
            <a:extLst>
              <a:ext uri="{FF2B5EF4-FFF2-40B4-BE49-F238E27FC236}">
                <a16:creationId xmlns:a16="http://schemas.microsoft.com/office/drawing/2014/main" id="{3FD75A4B-A5C7-0F86-CB9E-D39028D30EC3}"/>
              </a:ext>
            </a:extLst>
          </p:cNvPr>
          <p:cNvSpPr/>
          <p:nvPr/>
        </p:nvSpPr>
        <p:spPr>
          <a:xfrm>
            <a:off x="2495165" y="3361007"/>
            <a:ext cx="446124" cy="3152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EC2</a:t>
            </a:r>
          </a:p>
        </p:txBody>
      </p:sp>
      <p:sp>
        <p:nvSpPr>
          <p:cNvPr id="241" name="TextBox 240">
            <a:extLst>
              <a:ext uri="{FF2B5EF4-FFF2-40B4-BE49-F238E27FC236}">
                <a16:creationId xmlns:a16="http://schemas.microsoft.com/office/drawing/2014/main" id="{40C3CB20-09BF-2A15-509E-310365AF9385}"/>
              </a:ext>
            </a:extLst>
          </p:cNvPr>
          <p:cNvSpPr txBox="1"/>
          <p:nvPr/>
        </p:nvSpPr>
        <p:spPr>
          <a:xfrm>
            <a:off x="2229161" y="3423605"/>
            <a:ext cx="1074724" cy="250903"/>
          </a:xfrm>
          <a:prstGeom prst="rect">
            <a:avLst/>
          </a:prstGeom>
          <a:noFill/>
        </p:spPr>
        <p:txBody>
          <a:bodyPr wrap="square" lIns="0" tIns="0" rIns="0" bIns="0" rtlCol="0">
            <a:spAutoFit/>
          </a:bodyPr>
          <a:lstStyle/>
          <a:p>
            <a:pPr>
              <a:lnSpc>
                <a:spcPct val="130000"/>
              </a:lnSpc>
            </a:pPr>
            <a:r>
              <a:rPr lang="en-US" altLang="ko-KR" spc="-60" dirty="0"/>
              <a:t>…</a:t>
            </a:r>
            <a:endParaRPr lang="ko-KR" altLang="en-US" spc="-60" dirty="0"/>
          </a:p>
        </p:txBody>
      </p:sp>
      <p:sp>
        <p:nvSpPr>
          <p:cNvPr id="242" name="모서리가 둥근 직사각형 241">
            <a:extLst>
              <a:ext uri="{FF2B5EF4-FFF2-40B4-BE49-F238E27FC236}">
                <a16:creationId xmlns:a16="http://schemas.microsoft.com/office/drawing/2014/main" id="{F8F94E94-001D-C4DA-BC0E-BD75D2D18310}"/>
              </a:ext>
            </a:extLst>
          </p:cNvPr>
          <p:cNvSpPr/>
          <p:nvPr/>
        </p:nvSpPr>
        <p:spPr>
          <a:xfrm>
            <a:off x="3899735" y="3355127"/>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43" name="모서리가 둥근 직사각형 242">
            <a:extLst>
              <a:ext uri="{FF2B5EF4-FFF2-40B4-BE49-F238E27FC236}">
                <a16:creationId xmlns:a16="http://schemas.microsoft.com/office/drawing/2014/main" id="{30786396-1C51-625B-0365-21734047561E}"/>
              </a:ext>
            </a:extLst>
          </p:cNvPr>
          <p:cNvSpPr/>
          <p:nvPr/>
        </p:nvSpPr>
        <p:spPr>
          <a:xfrm>
            <a:off x="918629" y="3731758"/>
            <a:ext cx="2077677" cy="172498"/>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Virtual Machine</a:t>
            </a:r>
          </a:p>
        </p:txBody>
      </p:sp>
      <p:sp>
        <p:nvSpPr>
          <p:cNvPr id="244" name="TextBox 243">
            <a:extLst>
              <a:ext uri="{FF2B5EF4-FFF2-40B4-BE49-F238E27FC236}">
                <a16:creationId xmlns:a16="http://schemas.microsoft.com/office/drawing/2014/main" id="{215E6243-DC00-620C-12F5-CB7551697E11}"/>
              </a:ext>
            </a:extLst>
          </p:cNvPr>
          <p:cNvSpPr txBox="1"/>
          <p:nvPr/>
        </p:nvSpPr>
        <p:spPr>
          <a:xfrm>
            <a:off x="3181587" y="2430790"/>
            <a:ext cx="784189" cy="415498"/>
          </a:xfrm>
          <a:prstGeom prst="rect">
            <a:avLst/>
          </a:prstGeom>
          <a:noFill/>
        </p:spPr>
        <p:txBody>
          <a:bodyPr wrap="none" rtlCol="0">
            <a:spAutoFit/>
          </a:bodyPr>
          <a:lstStyle/>
          <a:p>
            <a:r>
              <a:rPr kumimoji="1" lang="en-US" altLang="ko-Kore-KR" sz="1050" dirty="0"/>
              <a:t>RedHat</a:t>
            </a:r>
          </a:p>
          <a:p>
            <a:r>
              <a:rPr kumimoji="1" lang="en-US" altLang="ko-Kore-KR" sz="1050" dirty="0"/>
              <a:t>OpenShift</a:t>
            </a:r>
            <a:endParaRPr kumimoji="1" lang="ko-Kore-KR" altLang="en-US" sz="1050" dirty="0"/>
          </a:p>
        </p:txBody>
      </p:sp>
      <p:sp>
        <p:nvSpPr>
          <p:cNvPr id="245" name="모서리가 둥근 직사각형 244">
            <a:extLst>
              <a:ext uri="{FF2B5EF4-FFF2-40B4-BE49-F238E27FC236}">
                <a16:creationId xmlns:a16="http://schemas.microsoft.com/office/drawing/2014/main" id="{936E27DD-F7AE-CDD1-E702-DBACFBE25FE1}"/>
              </a:ext>
            </a:extLst>
          </p:cNvPr>
          <p:cNvSpPr/>
          <p:nvPr/>
        </p:nvSpPr>
        <p:spPr>
          <a:xfrm>
            <a:off x="4564229" y="3356796"/>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46" name="모서리가 둥근 직사각형 245">
            <a:extLst>
              <a:ext uri="{FF2B5EF4-FFF2-40B4-BE49-F238E27FC236}">
                <a16:creationId xmlns:a16="http://schemas.microsoft.com/office/drawing/2014/main" id="{48622B7F-D667-734F-F987-6C26E068F3FE}"/>
              </a:ext>
            </a:extLst>
          </p:cNvPr>
          <p:cNvSpPr/>
          <p:nvPr/>
        </p:nvSpPr>
        <p:spPr>
          <a:xfrm>
            <a:off x="5178694" y="3360276"/>
            <a:ext cx="519163" cy="554049"/>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Bare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noFill/>
                </a:ln>
                <a:solidFill>
                  <a:srgbClr val="000000"/>
                </a:solidFill>
                <a:effectLst/>
                <a:uLnTx/>
                <a:uFillTx/>
                <a:ea typeface="KT font Medium" panose="020B0600000101010101" pitchFamily="34" charset="-127"/>
                <a:cs typeface="+mn-cs"/>
              </a:rPr>
              <a:t>metal </a:t>
            </a:r>
          </a:p>
        </p:txBody>
      </p:sp>
      <p:sp>
        <p:nvSpPr>
          <p:cNvPr id="247" name="TextBox 246">
            <a:extLst>
              <a:ext uri="{FF2B5EF4-FFF2-40B4-BE49-F238E27FC236}">
                <a16:creationId xmlns:a16="http://schemas.microsoft.com/office/drawing/2014/main" id="{85F1435A-6A37-EC30-5E34-FDE7D1321B48}"/>
              </a:ext>
            </a:extLst>
          </p:cNvPr>
          <p:cNvSpPr txBox="1"/>
          <p:nvPr/>
        </p:nvSpPr>
        <p:spPr>
          <a:xfrm>
            <a:off x="6261345" y="1943849"/>
            <a:ext cx="2794556" cy="2015576"/>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251" name="TextBox 250">
            <a:extLst>
              <a:ext uri="{FF2B5EF4-FFF2-40B4-BE49-F238E27FC236}">
                <a16:creationId xmlns:a16="http://schemas.microsoft.com/office/drawing/2014/main" id="{4B940D75-E8F0-5D92-D19D-8FC1BFCADD25}"/>
              </a:ext>
            </a:extLst>
          </p:cNvPr>
          <p:cNvSpPr txBox="1"/>
          <p:nvPr/>
        </p:nvSpPr>
        <p:spPr>
          <a:xfrm>
            <a:off x="6259908" y="4162812"/>
            <a:ext cx="5257693" cy="1981200"/>
          </a:xfrm>
          <a:prstGeom prst="rect">
            <a:avLst/>
          </a:prstGeom>
          <a:noFill/>
        </p:spPr>
        <p:txBody>
          <a:bodyPr wrap="square" rtlCol="0">
            <a:spAutoFit/>
          </a:bodyPr>
          <a:lstStyle/>
          <a:p>
            <a:endParaRPr kumimoji="1" lang="ko-Kore-KR" altLang="en-US" dirty="0"/>
          </a:p>
        </p:txBody>
      </p:sp>
      <p:sp>
        <p:nvSpPr>
          <p:cNvPr id="253" name="직사각형 252">
            <a:extLst>
              <a:ext uri="{FF2B5EF4-FFF2-40B4-BE49-F238E27FC236}">
                <a16:creationId xmlns:a16="http://schemas.microsoft.com/office/drawing/2014/main" id="{299106C5-FE90-DE65-3B83-2E012B276B18}"/>
              </a:ext>
            </a:extLst>
          </p:cNvPr>
          <p:cNvSpPr/>
          <p:nvPr/>
        </p:nvSpPr>
        <p:spPr>
          <a:xfrm>
            <a:off x="627587" y="4141006"/>
            <a:ext cx="5154911" cy="2352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 altLang="ko-KR" sz="1200" dirty="0">
                <a:solidFill>
                  <a:schemeClr val="tx1"/>
                </a:solidFill>
              </a:rPr>
              <a:t>Advantages: Can configure the same app configuration as Cloud</a:t>
            </a:r>
          </a:p>
          <a:p>
            <a:r>
              <a:rPr kumimoji="1" lang="en" altLang="ko-KR" sz="1200" dirty="0">
                <a:solidFill>
                  <a:schemeClr val="tx1"/>
                </a:solidFill>
              </a:rPr>
              <a:t>        Advantages of app configuration and deployment management</a:t>
            </a:r>
          </a:p>
          <a:p>
            <a:r>
              <a:rPr kumimoji="1" lang="en" altLang="ko-KR" sz="1200" dirty="0">
                <a:solidFill>
                  <a:schemeClr val="tx1"/>
                </a:solidFill>
              </a:rPr>
              <a:t>Cons: Adds </a:t>
            </a:r>
            <a:r>
              <a:rPr kumimoji="1" lang="en" altLang="ko-KR" sz="1200" dirty="0" err="1">
                <a:solidFill>
                  <a:schemeClr val="tx1"/>
                </a:solidFill>
              </a:rPr>
              <a:t>Openshift</a:t>
            </a:r>
            <a:r>
              <a:rPr kumimoji="1" lang="en" altLang="ko-KR" sz="1200" dirty="0">
                <a:solidFill>
                  <a:schemeClr val="tx1"/>
                </a:solidFill>
              </a:rPr>
              <a:t> deployment and management costs</a:t>
            </a:r>
          </a:p>
          <a:p>
            <a:r>
              <a:rPr kumimoji="1" lang="en" altLang="ko-KR" sz="1200" dirty="0">
                <a:solidFill>
                  <a:schemeClr val="tx1"/>
                </a:solidFill>
              </a:rPr>
              <a:t>         There is a need to prepare a management plan for </a:t>
            </a:r>
            <a:r>
              <a:rPr kumimoji="1" lang="en" altLang="ko-KR" sz="1200" dirty="0" err="1">
                <a:solidFill>
                  <a:schemeClr val="tx1"/>
                </a:solidFill>
              </a:rPr>
              <a:t>Openshift</a:t>
            </a:r>
            <a:endParaRPr kumimoji="1" lang="en" altLang="ko-KR" sz="1200" dirty="0">
              <a:solidFill>
                <a:schemeClr val="tx1"/>
              </a:solidFill>
            </a:endParaRPr>
          </a:p>
          <a:p>
            <a:endParaRPr kumimoji="1" lang="en-US" altLang="ko-KR" sz="1200" dirty="0">
              <a:solidFill>
                <a:schemeClr val="tx1"/>
              </a:solidFill>
            </a:endParaRPr>
          </a:p>
          <a:p>
            <a:r>
              <a:rPr kumimoji="1" lang="en-US" altLang="ko-KR" sz="1200" dirty="0">
                <a:solidFill>
                  <a:schemeClr val="tx1"/>
                </a:solidFill>
              </a:rPr>
              <a:t>[Note]</a:t>
            </a:r>
          </a:p>
          <a:p>
            <a:r>
              <a:rPr kumimoji="1" lang="ko-KR" altLang="en-US" sz="1200" dirty="0" err="1">
                <a:solidFill>
                  <a:schemeClr val="tx1"/>
                </a:solidFill>
              </a:rPr>
              <a:t>ㅇ</a:t>
            </a:r>
            <a:r>
              <a:rPr kumimoji="1" lang="ko-KR" altLang="en-US" sz="1200" dirty="0">
                <a:solidFill>
                  <a:schemeClr val="tx1"/>
                </a:solidFill>
              </a:rPr>
              <a:t> </a:t>
            </a:r>
            <a:r>
              <a:rPr kumimoji="1" lang="en" altLang="ko-KR" sz="1200" dirty="0">
                <a:solidFill>
                  <a:schemeClr val="tx1"/>
                </a:solidFill>
              </a:rPr>
              <a:t>Commercial license fees are incurred in addition to separate construction costs. </a:t>
            </a:r>
          </a:p>
          <a:p>
            <a:r>
              <a:rPr kumimoji="1" lang="ko-KR" altLang="en-US" sz="1200" dirty="0" err="1">
                <a:solidFill>
                  <a:schemeClr val="tx1"/>
                </a:solidFill>
              </a:rPr>
              <a:t>ㅇ</a:t>
            </a:r>
            <a:r>
              <a:rPr kumimoji="1" lang="ko-KR" altLang="en-US" sz="1200" dirty="0">
                <a:solidFill>
                  <a:schemeClr val="tx1"/>
                </a:solidFill>
              </a:rPr>
              <a:t> </a:t>
            </a:r>
            <a:r>
              <a:rPr kumimoji="1" lang="en" altLang="ko-KR" sz="1200" dirty="0">
                <a:solidFill>
                  <a:schemeClr val="tx1"/>
                </a:solidFill>
              </a:rPr>
              <a:t>OpenShift 1 core $1200, 3552 Core required for </a:t>
            </a:r>
            <a:r>
              <a:rPr kumimoji="1" lang="en-US" altLang="ko-KR" sz="1200" dirty="0">
                <a:solidFill>
                  <a:schemeClr val="tx1"/>
                </a:solidFill>
              </a:rPr>
              <a:t>2.32m(MAU)</a:t>
            </a:r>
            <a:r>
              <a:rPr kumimoji="1" lang="en" altLang="ko-KR" sz="1200" dirty="0">
                <a:solidFill>
                  <a:schemeClr val="tx1"/>
                </a:solidFill>
              </a:rPr>
              <a:t> </a:t>
            </a:r>
          </a:p>
          <a:p>
            <a:r>
              <a:rPr kumimoji="1" lang="en" altLang="ko-KR" sz="1200" dirty="0">
                <a:solidFill>
                  <a:schemeClr val="tx1"/>
                </a:solidFill>
              </a:rPr>
              <a:t>-&gt; </a:t>
            </a:r>
            <a:r>
              <a:rPr kumimoji="1" lang="en" altLang="ko-KR" sz="1200">
                <a:solidFill>
                  <a:schemeClr val="tx1"/>
                </a:solidFill>
              </a:rPr>
              <a:t>About $4.3 </a:t>
            </a:r>
            <a:r>
              <a:rPr kumimoji="1" lang="en" altLang="ko-KR" sz="1200" dirty="0">
                <a:solidFill>
                  <a:schemeClr val="tx1"/>
                </a:solidFill>
              </a:rPr>
              <a:t>million</a:t>
            </a:r>
          </a:p>
          <a:p>
            <a:r>
              <a:rPr kumimoji="1" lang="ko-KR" altLang="en-US" sz="1200" dirty="0" err="1">
                <a:solidFill>
                  <a:schemeClr val="tx1"/>
                </a:solidFill>
              </a:rPr>
              <a:t>ㅇ</a:t>
            </a:r>
            <a:r>
              <a:rPr kumimoji="1" lang="ko-KR" altLang="en-US" sz="1200" dirty="0">
                <a:solidFill>
                  <a:schemeClr val="tx1"/>
                </a:solidFill>
              </a:rPr>
              <a:t> </a:t>
            </a:r>
            <a:r>
              <a:rPr kumimoji="1" lang="en" altLang="ko-KR" sz="1200" dirty="0">
                <a:solidFill>
                  <a:schemeClr val="tx1"/>
                </a:solidFill>
              </a:rPr>
              <a:t>OpenStack is required for VM, and due to the cost of approximately 5 million won per node, it is necessary to build on a bare metal basis.</a:t>
            </a:r>
            <a:endParaRPr kumimoji="1" lang="ko-Kore-KR" altLang="en-US" sz="1200" dirty="0">
              <a:solidFill>
                <a:schemeClr val="tx1"/>
              </a:solidFill>
            </a:endParaRPr>
          </a:p>
        </p:txBody>
      </p:sp>
      <p:sp>
        <p:nvSpPr>
          <p:cNvPr id="254" name="직사각형 253">
            <a:extLst>
              <a:ext uri="{FF2B5EF4-FFF2-40B4-BE49-F238E27FC236}">
                <a16:creationId xmlns:a16="http://schemas.microsoft.com/office/drawing/2014/main" id="{041D3228-780E-ABAC-8E59-DFC86E7404E3}"/>
              </a:ext>
            </a:extLst>
          </p:cNvPr>
          <p:cNvSpPr/>
          <p:nvPr/>
        </p:nvSpPr>
        <p:spPr>
          <a:xfrm>
            <a:off x="6362690" y="4134212"/>
            <a:ext cx="5154911" cy="2352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 altLang="ko-KR" dirty="0">
                <a:solidFill>
                  <a:schemeClr val="tx1"/>
                </a:solidFill>
              </a:rPr>
              <a:t>Advantages: Easy to build with simple infrastructure structure</a:t>
            </a:r>
          </a:p>
          <a:p>
            <a:r>
              <a:rPr kumimoji="1" lang="en" altLang="ko-KR" dirty="0">
                <a:solidFill>
                  <a:schemeClr val="tx1"/>
                </a:solidFill>
              </a:rPr>
              <a:t>        </a:t>
            </a:r>
            <a:r>
              <a:rPr kumimoji="1" lang="en" altLang="ko-KR" dirty="0" err="1">
                <a:solidFill>
                  <a:schemeClr val="tx1"/>
                </a:solidFill>
              </a:rPr>
              <a:t>Openshift</a:t>
            </a:r>
            <a:r>
              <a:rPr kumimoji="1" lang="en" altLang="ko-KR" dirty="0">
                <a:solidFill>
                  <a:schemeClr val="tx1"/>
                </a:solidFill>
              </a:rPr>
              <a:t> no additional cost.</a:t>
            </a:r>
          </a:p>
          <a:p>
            <a:endParaRPr kumimoji="1" lang="en" altLang="ko-KR" dirty="0">
              <a:solidFill>
                <a:schemeClr val="tx1"/>
              </a:solidFill>
            </a:endParaRPr>
          </a:p>
          <a:p>
            <a:r>
              <a:rPr kumimoji="1" lang="en" altLang="ko-KR" dirty="0">
                <a:solidFill>
                  <a:schemeClr val="tx1"/>
                </a:solidFill>
              </a:rPr>
              <a:t>Cons: Difficult to set up infrastructure for adding or expanding services</a:t>
            </a:r>
          </a:p>
          <a:p>
            <a:endParaRPr kumimoji="1" lang="en" altLang="ko-KR" dirty="0">
              <a:solidFill>
                <a:schemeClr val="tx1"/>
              </a:solidFill>
            </a:endParaRPr>
          </a:p>
          <a:p>
            <a:r>
              <a:rPr kumimoji="1" lang="en-US" altLang="ko-KR" dirty="0">
                <a:solidFill>
                  <a:schemeClr val="tx1"/>
                </a:solidFill>
              </a:rPr>
              <a:t>[note]</a:t>
            </a:r>
            <a:endParaRPr kumimoji="1" lang="en" altLang="ko-KR" dirty="0">
              <a:solidFill>
                <a:schemeClr val="tx1"/>
              </a:solidFill>
            </a:endParaRPr>
          </a:p>
          <a:p>
            <a:r>
              <a:rPr kumimoji="1" lang="en-US" altLang="ko-KR" dirty="0">
                <a:solidFill>
                  <a:schemeClr val="tx1"/>
                </a:solidFill>
              </a:rPr>
              <a:t>Only system migration costs are incurred. </a:t>
            </a:r>
          </a:p>
          <a:p>
            <a:r>
              <a:rPr kumimoji="1" lang="en-US" altLang="ko-KR" dirty="0">
                <a:solidFill>
                  <a:schemeClr val="tx1"/>
                </a:solidFill>
              </a:rPr>
              <a:t> - No licensing fees related to virtualization or containers.</a:t>
            </a:r>
          </a:p>
        </p:txBody>
      </p:sp>
      <p:pic>
        <p:nvPicPr>
          <p:cNvPr id="256" name="그림 255">
            <a:extLst>
              <a:ext uri="{FF2B5EF4-FFF2-40B4-BE49-F238E27FC236}">
                <a16:creationId xmlns:a16="http://schemas.microsoft.com/office/drawing/2014/main" id="{89A00E65-3653-FFFC-E2D5-11F225F471C9}"/>
              </a:ext>
            </a:extLst>
          </p:cNvPr>
          <p:cNvPicPr>
            <a:picLocks noChangeAspect="1"/>
          </p:cNvPicPr>
          <p:nvPr/>
        </p:nvPicPr>
        <p:blipFill>
          <a:blip r:embed="rId2"/>
          <a:stretch>
            <a:fillRect/>
          </a:stretch>
        </p:blipFill>
        <p:spPr>
          <a:xfrm>
            <a:off x="3914507" y="2996273"/>
            <a:ext cx="1747137" cy="266256"/>
          </a:xfrm>
          <a:prstGeom prst="rect">
            <a:avLst/>
          </a:prstGeom>
          <a:ln>
            <a:solidFill>
              <a:schemeClr val="bg1">
                <a:lumMod val="65000"/>
              </a:schemeClr>
            </a:solidFill>
          </a:ln>
        </p:spPr>
      </p:pic>
      <p:sp>
        <p:nvSpPr>
          <p:cNvPr id="257" name="직사각형 256">
            <a:extLst>
              <a:ext uri="{FF2B5EF4-FFF2-40B4-BE49-F238E27FC236}">
                <a16:creationId xmlns:a16="http://schemas.microsoft.com/office/drawing/2014/main" id="{C041EC81-F737-4D6B-4175-8EECABB81182}"/>
              </a:ext>
            </a:extLst>
          </p:cNvPr>
          <p:cNvSpPr/>
          <p:nvPr/>
        </p:nvSpPr>
        <p:spPr>
          <a:xfrm>
            <a:off x="3817983" y="2957321"/>
            <a:ext cx="1931297" cy="98823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28514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E861A9B-5167-F1DA-0A26-064032873417}"/>
              </a:ext>
            </a:extLst>
          </p:cNvPr>
          <p:cNvSpPr>
            <a:spLocks noGrp="1"/>
          </p:cNvSpPr>
          <p:nvPr>
            <p:ph type="body" idx="1"/>
          </p:nvPr>
        </p:nvSpPr>
        <p:spPr>
          <a:xfrm>
            <a:off x="908479" y="362900"/>
            <a:ext cx="5320043" cy="830956"/>
          </a:xfrm>
        </p:spPr>
        <p:txBody>
          <a:bodyPr/>
          <a:lstStyle/>
          <a:p>
            <a:r>
              <a:rPr kumimoji="1" lang="en-US" altLang="ko-Kore-KR" dirty="0"/>
              <a:t>Bare metal &amp; Containerization</a:t>
            </a:r>
            <a:endParaRPr kumimoji="1" lang="ko-Kore-KR" altLang="en-US" dirty="0"/>
          </a:p>
        </p:txBody>
      </p:sp>
      <p:grpSp>
        <p:nvGrpSpPr>
          <p:cNvPr id="9" name="그룹 8">
            <a:extLst>
              <a:ext uri="{FF2B5EF4-FFF2-40B4-BE49-F238E27FC236}">
                <a16:creationId xmlns:a16="http://schemas.microsoft.com/office/drawing/2014/main" id="{C5E08FB6-28FB-F9A6-4583-A99A39836447}"/>
              </a:ext>
            </a:extLst>
          </p:cNvPr>
          <p:cNvGrpSpPr/>
          <p:nvPr/>
        </p:nvGrpSpPr>
        <p:grpSpPr>
          <a:xfrm>
            <a:off x="1496366" y="2012476"/>
            <a:ext cx="7969179" cy="4300873"/>
            <a:chOff x="2209800" y="1572806"/>
            <a:chExt cx="7772400" cy="4734181"/>
          </a:xfrm>
        </p:grpSpPr>
        <p:pic>
          <p:nvPicPr>
            <p:cNvPr id="4" name="그림 3">
              <a:extLst>
                <a:ext uri="{FF2B5EF4-FFF2-40B4-BE49-F238E27FC236}">
                  <a16:creationId xmlns:a16="http://schemas.microsoft.com/office/drawing/2014/main" id="{F0FC55F1-79BE-A001-5513-C62DA59EC4AB}"/>
                </a:ext>
              </a:extLst>
            </p:cNvPr>
            <p:cNvPicPr>
              <a:picLocks noChangeAspect="1"/>
            </p:cNvPicPr>
            <p:nvPr/>
          </p:nvPicPr>
          <p:blipFill>
            <a:blip r:embed="rId2"/>
            <a:stretch>
              <a:fillRect/>
            </a:stretch>
          </p:blipFill>
          <p:spPr>
            <a:xfrm>
              <a:off x="2209800" y="1572806"/>
              <a:ext cx="7772400" cy="4328931"/>
            </a:xfrm>
            <a:prstGeom prst="rect">
              <a:avLst/>
            </a:prstGeom>
          </p:spPr>
        </p:pic>
        <p:sp>
          <p:nvSpPr>
            <p:cNvPr id="5" name="모서리가 둥근 직사각형 4">
              <a:extLst>
                <a:ext uri="{FF2B5EF4-FFF2-40B4-BE49-F238E27FC236}">
                  <a16:creationId xmlns:a16="http://schemas.microsoft.com/office/drawing/2014/main" id="{51601020-FB4D-B4AD-3B71-2A6949EA3039}"/>
                </a:ext>
              </a:extLst>
            </p:cNvPr>
            <p:cNvSpPr/>
            <p:nvPr/>
          </p:nvSpPr>
          <p:spPr>
            <a:xfrm>
              <a:off x="2543567" y="5944436"/>
              <a:ext cx="1371208" cy="362551"/>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chemeClr val="tx1"/>
                  </a:solidFill>
                  <a:effectLst/>
                  <a:uLnTx/>
                  <a:uFillTx/>
                  <a:ea typeface="KT font Medium" panose="020B0600000101010101" pitchFamily="34" charset="-127"/>
                  <a:cs typeface="+mn-cs"/>
                </a:rPr>
                <a:t>Bare Metal</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FF0000"/>
                  </a:solidFill>
                  <a:effectLst/>
                  <a:uLnTx/>
                  <a:uFillTx/>
                  <a:ea typeface="KT font Medium" panose="020B0600000101010101" pitchFamily="34" charset="-127"/>
                  <a:cs typeface="+mn-cs"/>
                </a:rPr>
                <a:t>(3BB IPTV)</a:t>
              </a:r>
            </a:p>
          </p:txBody>
        </p:sp>
        <p:sp>
          <p:nvSpPr>
            <p:cNvPr id="6" name="모서리가 둥근 직사각형 5">
              <a:extLst>
                <a:ext uri="{FF2B5EF4-FFF2-40B4-BE49-F238E27FC236}">
                  <a16:creationId xmlns:a16="http://schemas.microsoft.com/office/drawing/2014/main" id="{3D7A129F-8EEC-52D6-B3EC-60E5CAAD9673}"/>
                </a:ext>
              </a:extLst>
            </p:cNvPr>
            <p:cNvSpPr/>
            <p:nvPr/>
          </p:nvSpPr>
          <p:spPr>
            <a:xfrm>
              <a:off x="4514719" y="5944436"/>
              <a:ext cx="1371208" cy="362551"/>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 altLang="ko-Kore-KR" sz="1000" dirty="0"/>
                <a:t>virtualization</a:t>
              </a:r>
              <a:endParaRPr kumimoji="0" lang="en-US" altLang="ko-KR" sz="700" b="0" i="0" u="none" strike="noStrike" kern="0" cap="none" spc="0" normalizeH="0" baseline="0" noProof="0" dirty="0">
                <a:ln>
                  <a:noFill/>
                </a:ln>
                <a:solidFill>
                  <a:srgbClr val="000000"/>
                </a:solidFill>
                <a:effectLst/>
                <a:uLnTx/>
                <a:uFillTx/>
                <a:ea typeface="KT font Medium" panose="020B0600000101010101" pitchFamily="34" charset="-127"/>
                <a:cs typeface="+mn-cs"/>
              </a:endParaRPr>
            </a:p>
          </p:txBody>
        </p:sp>
        <p:sp>
          <p:nvSpPr>
            <p:cNvPr id="7" name="모서리가 둥근 직사각형 6">
              <a:extLst>
                <a:ext uri="{FF2B5EF4-FFF2-40B4-BE49-F238E27FC236}">
                  <a16:creationId xmlns:a16="http://schemas.microsoft.com/office/drawing/2014/main" id="{E2932519-E6EB-5676-C121-814F1C215CB1}"/>
                </a:ext>
              </a:extLst>
            </p:cNvPr>
            <p:cNvSpPr/>
            <p:nvPr/>
          </p:nvSpPr>
          <p:spPr>
            <a:xfrm>
              <a:off x="6485871" y="5944436"/>
              <a:ext cx="1371208" cy="362551"/>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700" dirty="0">
                  <a:ea typeface="KT font Medium" panose="020B0600000101010101" pitchFamily="34" charset="-127"/>
                  <a:cs typeface="+mn-cs"/>
                </a:rPr>
                <a:t>Virtualization &amp; Containerization </a:t>
              </a:r>
              <a:endParaRPr kumimoji="0" lang="en-US" altLang="ko-KR" sz="700" b="0" i="0" u="none" strike="noStrike" kern="0" cap="none" spc="0" normalizeH="0" baseline="0" noProof="0" dirty="0">
                <a:ln>
                  <a:noFill/>
                </a:ln>
                <a:solidFill>
                  <a:srgbClr val="000000"/>
                </a:solidFill>
                <a:effectLst/>
                <a:uLnTx/>
                <a:uFillTx/>
                <a:ea typeface="KT font Medium" panose="020B0600000101010101" pitchFamily="34" charset="-127"/>
                <a:cs typeface="+mn-cs"/>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700" b="0" i="0" u="none" strike="noStrike" kern="0" cap="none" spc="0" normalizeH="0" baseline="0" noProof="0" dirty="0">
                  <a:ln>
                    <a:noFill/>
                  </a:ln>
                  <a:solidFill>
                    <a:srgbClr val="FF0000"/>
                  </a:solidFill>
                  <a:effectLst/>
                  <a:uLnTx/>
                  <a:uFillTx/>
                  <a:ea typeface="KT font Medium" panose="020B0600000101010101" pitchFamily="34" charset="-127"/>
                  <a:cs typeface="+mn-cs"/>
                </a:rPr>
                <a:t>(AIS DVP</a:t>
              </a:r>
              <a:r>
                <a:rPr lang="en-US" altLang="ko-KR" sz="700" dirty="0">
                  <a:solidFill>
                    <a:srgbClr val="FF0000"/>
                  </a:solidFill>
                  <a:ea typeface="KT font Medium" panose="020B0600000101010101" pitchFamily="34" charset="-127"/>
                  <a:cs typeface="+mn-cs"/>
                </a:rPr>
                <a:t> based VM)</a:t>
              </a:r>
              <a:endParaRPr kumimoji="0" lang="en-US" altLang="ko-KR" sz="700" b="0" i="0" u="none" strike="noStrike" kern="0" cap="none" spc="0" normalizeH="0" baseline="0" noProof="0" dirty="0">
                <a:ln>
                  <a:noFill/>
                </a:ln>
                <a:solidFill>
                  <a:srgbClr val="FF0000"/>
                </a:solidFill>
                <a:effectLst/>
                <a:uLnTx/>
                <a:uFillTx/>
                <a:ea typeface="KT font Medium" panose="020B0600000101010101" pitchFamily="34" charset="-127"/>
                <a:cs typeface="+mn-cs"/>
              </a:endParaRPr>
            </a:p>
          </p:txBody>
        </p:sp>
        <p:sp>
          <p:nvSpPr>
            <p:cNvPr id="8" name="모서리가 둥근 직사각형 7">
              <a:extLst>
                <a:ext uri="{FF2B5EF4-FFF2-40B4-BE49-F238E27FC236}">
                  <a16:creationId xmlns:a16="http://schemas.microsoft.com/office/drawing/2014/main" id="{00923777-9E1D-3CAF-F527-34084EF2665A}"/>
                </a:ext>
              </a:extLst>
            </p:cNvPr>
            <p:cNvSpPr/>
            <p:nvPr/>
          </p:nvSpPr>
          <p:spPr>
            <a:xfrm>
              <a:off x="8457023" y="5944436"/>
              <a:ext cx="1371208" cy="362551"/>
            </a:xfrm>
            <a:prstGeom prst="roundRect">
              <a:avLst/>
            </a:prstGeom>
            <a:solidFill>
              <a:sysClr val="window" lastClr="FFFFFF"/>
            </a:solidFill>
            <a:ln w="3175" cap="flat" cmpd="sng" algn="ctr">
              <a:solidFill>
                <a:srgbClr val="000000"/>
              </a:solidFill>
              <a:prstDash val="solid"/>
              <a:miter lim="800000"/>
            </a:ln>
            <a:effectLst/>
          </p:spPr>
          <p:txBody>
            <a:bodyPr wrap="none" rtlCol="0" anchor="ctr">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700" dirty="0">
                  <a:ea typeface="KT font Medium" panose="020B0600000101010101" pitchFamily="34" charset="-127"/>
                  <a:cs typeface="+mn-cs"/>
                </a:rPr>
                <a:t>Containerization based Bare metal</a:t>
              </a:r>
            </a:p>
          </p:txBody>
        </p:sp>
      </p:grpSp>
      <p:sp>
        <p:nvSpPr>
          <p:cNvPr id="11" name="모서리가 둥근 직사각형 10">
            <a:extLst>
              <a:ext uri="{FF2B5EF4-FFF2-40B4-BE49-F238E27FC236}">
                <a16:creationId xmlns:a16="http://schemas.microsoft.com/office/drawing/2014/main" id="{227A170D-8B48-50D6-AC48-662365143FEB}"/>
              </a:ext>
            </a:extLst>
          </p:cNvPr>
          <p:cNvSpPr/>
          <p:nvPr/>
        </p:nvSpPr>
        <p:spPr>
          <a:xfrm>
            <a:off x="6109853" y="5209310"/>
            <a:ext cx="1052809" cy="152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rgbClr val="FF0000"/>
                </a:solidFill>
              </a:rPr>
              <a:t>OpenStack</a:t>
            </a:r>
            <a:endParaRPr kumimoji="1" lang="ko-Kore-KR" altLang="en-US" sz="1200" dirty="0">
              <a:solidFill>
                <a:srgbClr val="FF0000"/>
              </a:solidFill>
            </a:endParaRPr>
          </a:p>
        </p:txBody>
      </p:sp>
      <p:sp>
        <p:nvSpPr>
          <p:cNvPr id="12" name="모서리가 둥근 직사각형 11">
            <a:extLst>
              <a:ext uri="{FF2B5EF4-FFF2-40B4-BE49-F238E27FC236}">
                <a16:creationId xmlns:a16="http://schemas.microsoft.com/office/drawing/2014/main" id="{2C7EAF75-BA11-F957-D9E5-00E4C33B60FF}"/>
              </a:ext>
            </a:extLst>
          </p:cNvPr>
          <p:cNvSpPr/>
          <p:nvPr/>
        </p:nvSpPr>
        <p:spPr>
          <a:xfrm>
            <a:off x="6018509" y="3568700"/>
            <a:ext cx="1130300" cy="152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rgbClr val="FF0000"/>
                </a:solidFill>
              </a:rPr>
              <a:t>OpenShift</a:t>
            </a:r>
            <a:endParaRPr kumimoji="1" lang="ko-Kore-KR" altLang="en-US" sz="1050" dirty="0">
              <a:solidFill>
                <a:srgbClr val="FF0000"/>
              </a:solidFill>
            </a:endParaRPr>
          </a:p>
        </p:txBody>
      </p:sp>
      <p:sp>
        <p:nvSpPr>
          <p:cNvPr id="13" name="모서리가 둥근 직사각형 12">
            <a:extLst>
              <a:ext uri="{FF2B5EF4-FFF2-40B4-BE49-F238E27FC236}">
                <a16:creationId xmlns:a16="http://schemas.microsoft.com/office/drawing/2014/main" id="{2E5AFF43-F34C-30E4-CC8B-D0063A92EF2A}"/>
              </a:ext>
            </a:extLst>
          </p:cNvPr>
          <p:cNvSpPr/>
          <p:nvPr/>
        </p:nvSpPr>
        <p:spPr>
          <a:xfrm>
            <a:off x="8039566" y="4704772"/>
            <a:ext cx="1130300" cy="152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rgbClr val="FF0000"/>
                </a:solidFill>
              </a:rPr>
              <a:t>OpenShift</a:t>
            </a:r>
            <a:endParaRPr kumimoji="1" lang="ko-Kore-KR" altLang="en-US" sz="1050" dirty="0">
              <a:solidFill>
                <a:srgbClr val="FF0000"/>
              </a:solidFill>
            </a:endParaRPr>
          </a:p>
        </p:txBody>
      </p:sp>
    </p:spTree>
    <p:extLst>
      <p:ext uri="{BB962C8B-B14F-4D97-AF65-F5344CB8AC3E}">
        <p14:creationId xmlns:p14="http://schemas.microsoft.com/office/powerpoint/2010/main" val="53040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A2E6A322-AE5E-26BC-6B52-4CFA5D3D61B8}"/>
              </a:ext>
            </a:extLst>
          </p:cNvPr>
          <p:cNvSpPr/>
          <p:nvPr/>
        </p:nvSpPr>
        <p:spPr>
          <a:xfrm>
            <a:off x="6285184" y="3156365"/>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0" name="직사각형 49">
            <a:extLst>
              <a:ext uri="{FF2B5EF4-FFF2-40B4-BE49-F238E27FC236}">
                <a16:creationId xmlns:a16="http://schemas.microsoft.com/office/drawing/2014/main" id="{1136FBCE-2E35-FD5F-E9F3-5DEED7BE0F8B}"/>
              </a:ext>
            </a:extLst>
          </p:cNvPr>
          <p:cNvSpPr/>
          <p:nvPr/>
        </p:nvSpPr>
        <p:spPr>
          <a:xfrm>
            <a:off x="6285185" y="1918798"/>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48" name="직사각형 47">
            <a:extLst>
              <a:ext uri="{FF2B5EF4-FFF2-40B4-BE49-F238E27FC236}">
                <a16:creationId xmlns:a16="http://schemas.microsoft.com/office/drawing/2014/main" id="{D98664B0-26A1-0787-CE66-CCEA08FB11E2}"/>
              </a:ext>
            </a:extLst>
          </p:cNvPr>
          <p:cNvSpPr/>
          <p:nvPr/>
        </p:nvSpPr>
        <p:spPr>
          <a:xfrm>
            <a:off x="2393602" y="3156366"/>
            <a:ext cx="3465871" cy="4717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47" name="직사각형 46">
            <a:extLst>
              <a:ext uri="{FF2B5EF4-FFF2-40B4-BE49-F238E27FC236}">
                <a16:creationId xmlns:a16="http://schemas.microsoft.com/office/drawing/2014/main" id="{B6DF96F0-30B0-5902-203B-C9F537DCDE07}"/>
              </a:ext>
            </a:extLst>
          </p:cNvPr>
          <p:cNvSpPr/>
          <p:nvPr/>
        </p:nvSpPr>
        <p:spPr>
          <a:xfrm>
            <a:off x="2398377" y="1918798"/>
            <a:ext cx="3465871" cy="11488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c</a:t>
            </a:r>
            <a:endParaRPr kumimoji="1" lang="ko-Kore-KR" altLang="en-US" dirty="0"/>
          </a:p>
        </p:txBody>
      </p:sp>
      <p:sp>
        <p:nvSpPr>
          <p:cNvPr id="2" name="텍스트 개체 틀 1">
            <a:extLst>
              <a:ext uri="{FF2B5EF4-FFF2-40B4-BE49-F238E27FC236}">
                <a16:creationId xmlns:a16="http://schemas.microsoft.com/office/drawing/2014/main" id="{BE983751-C2F8-2F34-ADBB-B04855681423}"/>
              </a:ext>
            </a:extLst>
          </p:cNvPr>
          <p:cNvSpPr>
            <a:spLocks noGrp="1"/>
          </p:cNvSpPr>
          <p:nvPr>
            <p:ph type="body" idx="1"/>
          </p:nvPr>
        </p:nvSpPr>
        <p:spPr>
          <a:xfrm>
            <a:off x="908479" y="547566"/>
            <a:ext cx="4162425" cy="461624"/>
          </a:xfrm>
        </p:spPr>
        <p:txBody>
          <a:bodyPr/>
          <a:lstStyle/>
          <a:p>
            <a:r>
              <a:rPr kumimoji="1" lang="en-US" altLang="ko-Kore-KR" dirty="0"/>
              <a:t>Hybri</a:t>
            </a:r>
            <a:r>
              <a:rPr kumimoji="1" lang="en-US" altLang="ko-KR" dirty="0"/>
              <a:t>d</a:t>
            </a:r>
            <a:r>
              <a:rPr kumimoji="1" lang="ko-KR" altLang="en-US" dirty="0"/>
              <a:t> </a:t>
            </a:r>
            <a:r>
              <a:rPr kumimoji="1" lang="en-US" altLang="ko-KR" dirty="0"/>
              <a:t>Archi.</a:t>
            </a:r>
            <a:r>
              <a:rPr kumimoji="1" lang="ko-KR" altLang="en-US" dirty="0"/>
              <a:t> </a:t>
            </a:r>
            <a:endParaRPr kumimoji="1" lang="ko-Kore-KR" altLang="en-US" dirty="0"/>
          </a:p>
        </p:txBody>
      </p:sp>
      <p:sp>
        <p:nvSpPr>
          <p:cNvPr id="16" name="모서리가 둥근 직사각형">
            <a:extLst>
              <a:ext uri="{FF2B5EF4-FFF2-40B4-BE49-F238E27FC236}">
                <a16:creationId xmlns:a16="http://schemas.microsoft.com/office/drawing/2014/main" id="{9B16DE98-F5DD-C008-D5D8-B998AEDA87F3}"/>
              </a:ext>
            </a:extLst>
          </p:cNvPr>
          <p:cNvSpPr/>
          <p:nvPr/>
        </p:nvSpPr>
        <p:spPr>
          <a:xfrm>
            <a:off x="3283848" y="1995839"/>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22" name="그룹 21">
            <a:extLst>
              <a:ext uri="{FF2B5EF4-FFF2-40B4-BE49-F238E27FC236}">
                <a16:creationId xmlns:a16="http://schemas.microsoft.com/office/drawing/2014/main" id="{D7EC8728-B700-6D4C-39A7-7A73A2F090AC}"/>
              </a:ext>
            </a:extLst>
          </p:cNvPr>
          <p:cNvGrpSpPr/>
          <p:nvPr/>
        </p:nvGrpSpPr>
        <p:grpSpPr>
          <a:xfrm>
            <a:off x="3386705" y="2107451"/>
            <a:ext cx="1777866" cy="721477"/>
            <a:chOff x="2233632" y="4759971"/>
            <a:chExt cx="2877056" cy="1386211"/>
          </a:xfrm>
          <a:pattFill prst="openDmnd">
            <a:fgClr>
              <a:srgbClr val="7D7D7D">
                <a:lumMod val="20000"/>
                <a:lumOff val="80000"/>
              </a:srgbClr>
            </a:fgClr>
            <a:bgClr>
              <a:sysClr val="window" lastClr="FFFFFF"/>
            </a:bgClr>
          </a:pattFill>
        </p:grpSpPr>
        <p:sp>
          <p:nvSpPr>
            <p:cNvPr id="24" name="본부 기술 리더 커뮤니티…">
              <a:extLst>
                <a:ext uri="{FF2B5EF4-FFF2-40B4-BE49-F238E27FC236}">
                  <a16:creationId xmlns:a16="http://schemas.microsoft.com/office/drawing/2014/main" id="{1116A259-B9CF-A11A-7232-0E392E5C4FDE}"/>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Small Screen(OTT) </a:t>
              </a:r>
            </a:p>
          </p:txBody>
        </p:sp>
        <p:sp>
          <p:nvSpPr>
            <p:cNvPr id="25" name="Cloud Native, ML 기술 지향">
              <a:extLst>
                <a:ext uri="{FF2B5EF4-FFF2-40B4-BE49-F238E27FC236}">
                  <a16:creationId xmlns:a16="http://schemas.microsoft.com/office/drawing/2014/main" id="{F094FA9C-93E4-F9E9-CDD7-5F18D045C2E2}"/>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26" name="TextBox 25">
            <a:extLst>
              <a:ext uri="{FF2B5EF4-FFF2-40B4-BE49-F238E27FC236}">
                <a16:creationId xmlns:a16="http://schemas.microsoft.com/office/drawing/2014/main" id="{09C903F6-1FD3-12E2-0421-E33FAC8AC8DC}"/>
              </a:ext>
            </a:extLst>
          </p:cNvPr>
          <p:cNvSpPr txBox="1"/>
          <p:nvPr/>
        </p:nvSpPr>
        <p:spPr>
          <a:xfrm>
            <a:off x="2236144" y="1648343"/>
            <a:ext cx="3734011" cy="2112498"/>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AWS</a:t>
            </a:r>
            <a:endParaRPr kumimoji="1" lang="x-none" altLang="en-US" sz="1200" spc="-60" dirty="0" err="1">
              <a:latin typeface="+mj-ea"/>
              <a:ea typeface="+mj-ea"/>
            </a:endParaRPr>
          </a:p>
        </p:txBody>
      </p:sp>
      <p:sp>
        <p:nvSpPr>
          <p:cNvPr id="27" name="Cloud Native, ML 기술 지향">
            <a:extLst>
              <a:ext uri="{FF2B5EF4-FFF2-40B4-BE49-F238E27FC236}">
                <a16:creationId xmlns:a16="http://schemas.microsoft.com/office/drawing/2014/main" id="{F3BC29CB-6A24-1EB6-E0F7-209F096BE573}"/>
              </a:ext>
            </a:extLst>
          </p:cNvPr>
          <p:cNvSpPr/>
          <p:nvPr/>
        </p:nvSpPr>
        <p:spPr>
          <a:xfrm>
            <a:off x="3986340" y="237370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8" name="Cloud Native, ML 기술 지향">
            <a:extLst>
              <a:ext uri="{FF2B5EF4-FFF2-40B4-BE49-F238E27FC236}">
                <a16:creationId xmlns:a16="http://schemas.microsoft.com/office/drawing/2014/main" id="{AD3ABDE5-AF9E-45F0-08E0-0599D22C8386}"/>
              </a:ext>
            </a:extLst>
          </p:cNvPr>
          <p:cNvSpPr/>
          <p:nvPr/>
        </p:nvSpPr>
        <p:spPr>
          <a:xfrm>
            <a:off x="4542474" y="237370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29" name="원통[C] 28">
            <a:extLst>
              <a:ext uri="{FF2B5EF4-FFF2-40B4-BE49-F238E27FC236}">
                <a16:creationId xmlns:a16="http://schemas.microsoft.com/office/drawing/2014/main" id="{B89285EE-2BBF-C691-5B24-68583F1452FB}"/>
              </a:ext>
            </a:extLst>
          </p:cNvPr>
          <p:cNvSpPr/>
          <p:nvPr/>
        </p:nvSpPr>
        <p:spPr>
          <a:xfrm>
            <a:off x="4126538" y="323629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30" name="원통[C] 29">
            <a:extLst>
              <a:ext uri="{FF2B5EF4-FFF2-40B4-BE49-F238E27FC236}">
                <a16:creationId xmlns:a16="http://schemas.microsoft.com/office/drawing/2014/main" id="{86F0CB24-6685-F4EF-B768-9591BA676A7E}"/>
              </a:ext>
            </a:extLst>
          </p:cNvPr>
          <p:cNvSpPr/>
          <p:nvPr/>
        </p:nvSpPr>
        <p:spPr>
          <a:xfrm>
            <a:off x="3589938" y="323629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31" name="원통[C] 30">
            <a:extLst>
              <a:ext uri="{FF2B5EF4-FFF2-40B4-BE49-F238E27FC236}">
                <a16:creationId xmlns:a16="http://schemas.microsoft.com/office/drawing/2014/main" id="{18935926-FBB5-1AE2-1C2B-5F25F98AA36A}"/>
              </a:ext>
            </a:extLst>
          </p:cNvPr>
          <p:cNvSpPr/>
          <p:nvPr/>
        </p:nvSpPr>
        <p:spPr>
          <a:xfrm>
            <a:off x="4678099" y="323900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33" name="TextBox 32">
            <a:extLst>
              <a:ext uri="{FF2B5EF4-FFF2-40B4-BE49-F238E27FC236}">
                <a16:creationId xmlns:a16="http://schemas.microsoft.com/office/drawing/2014/main" id="{ECC75D57-DA87-E121-E9F2-75FD2AEC8A47}"/>
              </a:ext>
            </a:extLst>
          </p:cNvPr>
          <p:cNvSpPr txBox="1"/>
          <p:nvPr/>
        </p:nvSpPr>
        <p:spPr>
          <a:xfrm>
            <a:off x="2541623" y="2373707"/>
            <a:ext cx="545342" cy="307777"/>
          </a:xfrm>
          <a:prstGeom prst="rect">
            <a:avLst/>
          </a:prstGeom>
          <a:noFill/>
        </p:spPr>
        <p:txBody>
          <a:bodyPr wrap="none" rtlCol="0">
            <a:spAutoFit/>
          </a:bodyPr>
          <a:lstStyle/>
          <a:p>
            <a:r>
              <a:rPr kumimoji="1" lang="en-US" altLang="ko-Kore-KR" dirty="0"/>
              <a:t>EKS</a:t>
            </a:r>
            <a:endParaRPr kumimoji="1" lang="ko-Kore-KR" altLang="en-US" dirty="0"/>
          </a:p>
        </p:txBody>
      </p:sp>
      <p:sp>
        <p:nvSpPr>
          <p:cNvPr id="34" name="TextBox 33">
            <a:extLst>
              <a:ext uri="{FF2B5EF4-FFF2-40B4-BE49-F238E27FC236}">
                <a16:creationId xmlns:a16="http://schemas.microsoft.com/office/drawing/2014/main" id="{F6C94DF7-1567-CDA7-0478-F222E35C2293}"/>
              </a:ext>
            </a:extLst>
          </p:cNvPr>
          <p:cNvSpPr txBox="1"/>
          <p:nvPr/>
        </p:nvSpPr>
        <p:spPr>
          <a:xfrm>
            <a:off x="2542212" y="3200586"/>
            <a:ext cx="564578" cy="307777"/>
          </a:xfrm>
          <a:prstGeom prst="rect">
            <a:avLst/>
          </a:prstGeom>
          <a:noFill/>
        </p:spPr>
        <p:txBody>
          <a:bodyPr wrap="none" rtlCol="0">
            <a:spAutoFit/>
          </a:bodyPr>
          <a:lstStyle/>
          <a:p>
            <a:r>
              <a:rPr kumimoji="1" lang="en-US" altLang="ko-Kore-KR" dirty="0"/>
              <a:t>RDS</a:t>
            </a:r>
            <a:endParaRPr kumimoji="1" lang="ko-Kore-KR" altLang="en-US" dirty="0"/>
          </a:p>
        </p:txBody>
      </p:sp>
      <p:sp>
        <p:nvSpPr>
          <p:cNvPr id="35" name="모서리가 둥근 직사각형">
            <a:extLst>
              <a:ext uri="{FF2B5EF4-FFF2-40B4-BE49-F238E27FC236}">
                <a16:creationId xmlns:a16="http://schemas.microsoft.com/office/drawing/2014/main" id="{26A63B13-1414-C07A-8716-367D0A57293C}"/>
              </a:ext>
            </a:extLst>
          </p:cNvPr>
          <p:cNvSpPr/>
          <p:nvPr/>
        </p:nvSpPr>
        <p:spPr>
          <a:xfrm>
            <a:off x="7138092" y="1995839"/>
            <a:ext cx="1964444" cy="944702"/>
          </a:xfrm>
          <a:prstGeom prst="roundRect">
            <a:avLst>
              <a:gd name="adj" fmla="val 7186"/>
            </a:avLst>
          </a:prstGeom>
          <a:solidFill>
            <a:srgbClr val="313231">
              <a:lumMod val="10000"/>
              <a:lumOff val="90000"/>
            </a:srgbClr>
          </a:solidFill>
          <a:ln w="12700" cap="flat">
            <a:solidFill>
              <a:sysClr val="windowText" lastClr="000000">
                <a:lumMod val="50000"/>
                <a:lumOff val="50000"/>
              </a:sysClr>
            </a:solidFill>
            <a:prstDash val="solid"/>
            <a:miter lim="800000"/>
          </a:ln>
          <a:effectLst/>
        </p:spPr>
        <p:txBody>
          <a:bodyPr wrap="square" lIns="45719" tIns="45719" rIns="45719" bIns="45719" numCol="1" anchor="ctr">
            <a:noAutofit/>
          </a:bodyPr>
          <a:lstStyle/>
          <a:p>
            <a:pPr latinLnBrk="1">
              <a:buClrTx/>
              <a:buFontTx/>
              <a:buNone/>
              <a:defRPr/>
            </a:pPr>
            <a:endParaRPr sz="1100">
              <a:solidFill>
                <a:prstClr val="black"/>
              </a:solidFill>
              <a:latin typeface="맑은 고딕"/>
              <a:ea typeface="맑은 고딕" panose="020B0503020000020004" pitchFamily="50" charset="-127"/>
              <a:cs typeface="+mn-cs"/>
            </a:endParaRPr>
          </a:p>
        </p:txBody>
      </p:sp>
      <p:grpSp>
        <p:nvGrpSpPr>
          <p:cNvPr id="36" name="그룹 35">
            <a:extLst>
              <a:ext uri="{FF2B5EF4-FFF2-40B4-BE49-F238E27FC236}">
                <a16:creationId xmlns:a16="http://schemas.microsoft.com/office/drawing/2014/main" id="{D402DF40-EF30-958D-9CFF-74766358BB7F}"/>
              </a:ext>
            </a:extLst>
          </p:cNvPr>
          <p:cNvGrpSpPr/>
          <p:nvPr/>
        </p:nvGrpSpPr>
        <p:grpSpPr>
          <a:xfrm>
            <a:off x="7240949" y="2107451"/>
            <a:ext cx="1777866" cy="721477"/>
            <a:chOff x="2233632" y="4759971"/>
            <a:chExt cx="2877056" cy="1386211"/>
          </a:xfrm>
          <a:pattFill prst="openDmnd">
            <a:fgClr>
              <a:srgbClr val="7D7D7D">
                <a:lumMod val="20000"/>
                <a:lumOff val="80000"/>
              </a:srgbClr>
            </a:fgClr>
            <a:bgClr>
              <a:sysClr val="window" lastClr="FFFFFF"/>
            </a:bgClr>
          </a:pattFill>
        </p:grpSpPr>
        <p:sp>
          <p:nvSpPr>
            <p:cNvPr id="37" name="본부 기술 리더 커뮤니티…">
              <a:extLst>
                <a:ext uri="{FF2B5EF4-FFF2-40B4-BE49-F238E27FC236}">
                  <a16:creationId xmlns:a16="http://schemas.microsoft.com/office/drawing/2014/main" id="{8E238B3F-10D9-89A7-ECC2-8650AA232280}"/>
                </a:ext>
              </a:extLst>
            </p:cNvPr>
            <p:cNvSpPr/>
            <p:nvPr/>
          </p:nvSpPr>
          <p:spPr>
            <a:xfrm>
              <a:off x="2233632" y="4759971"/>
              <a:ext cx="2877056" cy="1386211"/>
            </a:xfrm>
            <a:prstGeom prst="roundRect">
              <a:avLst>
                <a:gd name="adj" fmla="val 9409"/>
              </a:avLst>
            </a:prstGeom>
            <a:grpFill/>
            <a:ln w="12700" cap="flat">
              <a:solidFill>
                <a:srgbClr val="5B9BD5">
                  <a:alpha val="60245"/>
                </a:srgb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latinLnBrk="1">
                <a:buClrTx/>
                <a:buFontTx/>
                <a:buNone/>
                <a:defRPr/>
              </a:pPr>
              <a:r>
                <a:rPr lang="en-US" altLang="x-none" sz="900" b="1" dirty="0">
                  <a:solidFill>
                    <a:srgbClr val="002060"/>
                  </a:solidFill>
                  <a:latin typeface="맑은 고딕"/>
                  <a:ea typeface="KT font Medium" panose="020B0600000101010101" pitchFamily="34" charset="-127"/>
                  <a:cs typeface="Arial" panose="020B0604020202020204" pitchFamily="34" charset="0"/>
                </a:rPr>
                <a:t>Big screen(</a:t>
              </a:r>
              <a:r>
                <a:rPr lang="en-US" altLang="x-none" sz="900" b="1" dirty="0" err="1">
                  <a:solidFill>
                    <a:srgbClr val="002060"/>
                  </a:solidFill>
                  <a:latin typeface="맑은 고딕"/>
                  <a:ea typeface="KT font Medium" panose="020B0600000101010101" pitchFamily="34" charset="-127"/>
                  <a:cs typeface="Arial" panose="020B0604020202020204" pitchFamily="34" charset="0"/>
                </a:rPr>
                <a:t>STB,Web</a:t>
              </a:r>
              <a:r>
                <a:rPr lang="en-US" altLang="x-none" sz="900" b="1" dirty="0">
                  <a:solidFill>
                    <a:srgbClr val="002060"/>
                  </a:solidFill>
                  <a:latin typeface="맑은 고딕"/>
                  <a:ea typeface="KT font Medium" panose="020B0600000101010101" pitchFamily="34" charset="-127"/>
                  <a:cs typeface="Arial" panose="020B0604020202020204" pitchFamily="34" charset="0"/>
                </a:rPr>
                <a:t>) </a:t>
              </a:r>
            </a:p>
          </p:txBody>
        </p:sp>
        <p:sp>
          <p:nvSpPr>
            <p:cNvPr id="38" name="Cloud Native, ML 기술 지향">
              <a:extLst>
                <a:ext uri="{FF2B5EF4-FFF2-40B4-BE49-F238E27FC236}">
                  <a16:creationId xmlns:a16="http://schemas.microsoft.com/office/drawing/2014/main" id="{AE6ED39A-43D5-E91E-2402-EF11AF27F03E}"/>
                </a:ext>
              </a:extLst>
            </p:cNvPr>
            <p:cNvSpPr/>
            <p:nvPr/>
          </p:nvSpPr>
          <p:spPr>
            <a:xfrm>
              <a:off x="2321243" y="5271542"/>
              <a:ext cx="850516" cy="726617"/>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system1</a:t>
              </a:r>
              <a:endParaRPr sz="700" dirty="0">
                <a:solidFill>
                  <a:prstClr val="black">
                    <a:lumMod val="75000"/>
                    <a:lumOff val="25000"/>
                  </a:prstClr>
                </a:solidFill>
                <a:latin typeface="맑은 고딕"/>
                <a:ea typeface="맑은 고딕" panose="020B0503020000020004" pitchFamily="50" charset="-127"/>
                <a:cs typeface="+mn-cs"/>
              </a:endParaRPr>
            </a:p>
          </p:txBody>
        </p:sp>
      </p:grpSp>
      <p:sp>
        <p:nvSpPr>
          <p:cNvPr id="39" name="TextBox 38">
            <a:extLst>
              <a:ext uri="{FF2B5EF4-FFF2-40B4-BE49-F238E27FC236}">
                <a16:creationId xmlns:a16="http://schemas.microsoft.com/office/drawing/2014/main" id="{98571976-80AF-480F-2542-FB99C085835C}"/>
              </a:ext>
            </a:extLst>
          </p:cNvPr>
          <p:cNvSpPr txBox="1"/>
          <p:nvPr/>
        </p:nvSpPr>
        <p:spPr>
          <a:xfrm>
            <a:off x="6177774" y="1648342"/>
            <a:ext cx="3734010" cy="2112497"/>
          </a:xfrm>
          <a:prstGeom prst="rect">
            <a:avLst/>
          </a:prstGeom>
          <a:noFill/>
          <a:ln>
            <a:solidFill>
              <a:schemeClr val="bg1">
                <a:lumMod val="65000"/>
              </a:schemeClr>
            </a:solidFill>
          </a:ln>
        </p:spPr>
        <p:txBody>
          <a:bodyPr wrap="none" lIns="36000" tIns="0" rIns="36000" bIns="0" rtlCol="0">
            <a:noAutofit/>
          </a:bodyPr>
          <a:lstStyle/>
          <a:p>
            <a:pPr algn="ctr">
              <a:lnSpc>
                <a:spcPct val="130000"/>
              </a:lnSpc>
            </a:pPr>
            <a:r>
              <a:rPr kumimoji="1" lang="en-US" altLang="x-none" sz="1200" spc="-60" dirty="0">
                <a:latin typeface="+mj-ea"/>
                <a:ea typeface="+mj-ea"/>
              </a:rPr>
              <a:t>On-Premise</a:t>
            </a:r>
            <a:endParaRPr kumimoji="1" lang="x-none" altLang="en-US" sz="1200" spc="-60" dirty="0" err="1">
              <a:latin typeface="+mj-ea"/>
              <a:ea typeface="+mj-ea"/>
            </a:endParaRPr>
          </a:p>
        </p:txBody>
      </p:sp>
      <p:sp>
        <p:nvSpPr>
          <p:cNvPr id="40" name="Cloud Native, ML 기술 지향">
            <a:extLst>
              <a:ext uri="{FF2B5EF4-FFF2-40B4-BE49-F238E27FC236}">
                <a16:creationId xmlns:a16="http://schemas.microsoft.com/office/drawing/2014/main" id="{9CB002D2-1FC3-EAFE-A869-5439AC9F454E}"/>
              </a:ext>
            </a:extLst>
          </p:cNvPr>
          <p:cNvSpPr/>
          <p:nvPr/>
        </p:nvSpPr>
        <p:spPr>
          <a:xfrm>
            <a:off x="7840584" y="237370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system2</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41" name="Cloud Native, ML 기술 지향">
            <a:extLst>
              <a:ext uri="{FF2B5EF4-FFF2-40B4-BE49-F238E27FC236}">
                <a16:creationId xmlns:a16="http://schemas.microsoft.com/office/drawing/2014/main" id="{5FA789A3-E105-51CB-BE03-0B9ED6CF9524}"/>
              </a:ext>
            </a:extLst>
          </p:cNvPr>
          <p:cNvSpPr/>
          <p:nvPr/>
        </p:nvSpPr>
        <p:spPr>
          <a:xfrm>
            <a:off x="8396718" y="2373707"/>
            <a:ext cx="525573" cy="378180"/>
          </a:xfrm>
          <a:prstGeom prst="roundRect">
            <a:avLst>
              <a:gd name="adj" fmla="val 25443"/>
            </a:avLst>
          </a:prstGeom>
          <a:solidFill>
            <a:sysClr val="window" lastClr="FFFFFF">
              <a:lumMod val="95000"/>
            </a:sysClr>
          </a:solidFill>
          <a:ln w="12700" cap="flat">
            <a:solidFill>
              <a:sysClr val="window" lastClr="FFFFFF">
                <a:lumMod val="65000"/>
                <a:alpha val="61773"/>
              </a:sysClr>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400" b="1"/>
            </a:lvl1pPr>
          </a:lstStyle>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DVP</a:t>
            </a:r>
          </a:p>
          <a:p>
            <a:pPr latinLnBrk="1">
              <a:buClrTx/>
              <a:buFontTx/>
              <a:buNone/>
              <a:defRPr/>
            </a:pPr>
            <a:r>
              <a:rPr lang="en-US" sz="700" dirty="0">
                <a:solidFill>
                  <a:prstClr val="black">
                    <a:lumMod val="75000"/>
                    <a:lumOff val="25000"/>
                  </a:prstClr>
                </a:solidFill>
                <a:latin typeface="맑은 고딕"/>
                <a:ea typeface="맑은 고딕" panose="020B0503020000020004" pitchFamily="50" charset="-127"/>
                <a:cs typeface="+mn-cs"/>
              </a:rPr>
              <a:t>System #n</a:t>
            </a:r>
            <a:endParaRPr sz="700" dirty="0">
              <a:solidFill>
                <a:prstClr val="black">
                  <a:lumMod val="75000"/>
                  <a:lumOff val="25000"/>
                </a:prstClr>
              </a:solidFill>
              <a:latin typeface="맑은 고딕"/>
              <a:ea typeface="맑은 고딕" panose="020B0503020000020004" pitchFamily="50" charset="-127"/>
              <a:cs typeface="+mn-cs"/>
            </a:endParaRPr>
          </a:p>
        </p:txBody>
      </p:sp>
      <p:sp>
        <p:nvSpPr>
          <p:cNvPr id="45" name="TextBox 44">
            <a:extLst>
              <a:ext uri="{FF2B5EF4-FFF2-40B4-BE49-F238E27FC236}">
                <a16:creationId xmlns:a16="http://schemas.microsoft.com/office/drawing/2014/main" id="{B37E3549-E94F-B02A-52FC-DF0B8D4AF61B}"/>
              </a:ext>
            </a:extLst>
          </p:cNvPr>
          <p:cNvSpPr txBox="1"/>
          <p:nvPr/>
        </p:nvSpPr>
        <p:spPr>
          <a:xfrm>
            <a:off x="6395867" y="2373707"/>
            <a:ext cx="494046" cy="307777"/>
          </a:xfrm>
          <a:prstGeom prst="rect">
            <a:avLst/>
          </a:prstGeom>
          <a:noFill/>
        </p:spPr>
        <p:txBody>
          <a:bodyPr wrap="none" rtlCol="0">
            <a:spAutoFit/>
          </a:bodyPr>
          <a:lstStyle/>
          <a:p>
            <a:r>
              <a:rPr kumimoji="1" lang="en-US" altLang="ko-Kore-KR" dirty="0"/>
              <a:t>K8s</a:t>
            </a:r>
            <a:endParaRPr kumimoji="1" lang="ko-Kore-KR" altLang="en-US" dirty="0"/>
          </a:p>
        </p:txBody>
      </p:sp>
      <p:sp>
        <p:nvSpPr>
          <p:cNvPr id="46" name="TextBox 45">
            <a:extLst>
              <a:ext uri="{FF2B5EF4-FFF2-40B4-BE49-F238E27FC236}">
                <a16:creationId xmlns:a16="http://schemas.microsoft.com/office/drawing/2014/main" id="{666D532F-7163-3DB2-35BC-4C3E06439558}"/>
              </a:ext>
            </a:extLst>
          </p:cNvPr>
          <p:cNvSpPr txBox="1"/>
          <p:nvPr/>
        </p:nvSpPr>
        <p:spPr>
          <a:xfrm>
            <a:off x="6396456" y="3200586"/>
            <a:ext cx="434734" cy="307777"/>
          </a:xfrm>
          <a:prstGeom prst="rect">
            <a:avLst/>
          </a:prstGeom>
          <a:noFill/>
        </p:spPr>
        <p:txBody>
          <a:bodyPr wrap="none" rtlCol="0">
            <a:spAutoFit/>
          </a:bodyPr>
          <a:lstStyle/>
          <a:p>
            <a:r>
              <a:rPr kumimoji="1" lang="en-US" altLang="ko-Kore-KR" dirty="0"/>
              <a:t>DB</a:t>
            </a:r>
            <a:endParaRPr kumimoji="1" lang="ko-Kore-KR" altLang="en-US" dirty="0"/>
          </a:p>
        </p:txBody>
      </p:sp>
      <p:sp>
        <p:nvSpPr>
          <p:cNvPr id="42" name="원통[C] 41">
            <a:extLst>
              <a:ext uri="{FF2B5EF4-FFF2-40B4-BE49-F238E27FC236}">
                <a16:creationId xmlns:a16="http://schemas.microsoft.com/office/drawing/2014/main" id="{52A7E5D0-040B-6F7B-22FE-D0E9DAEBC48C}"/>
              </a:ext>
            </a:extLst>
          </p:cNvPr>
          <p:cNvSpPr/>
          <p:nvPr/>
        </p:nvSpPr>
        <p:spPr>
          <a:xfrm>
            <a:off x="7980782" y="323629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43" name="원통[C] 42">
            <a:extLst>
              <a:ext uri="{FF2B5EF4-FFF2-40B4-BE49-F238E27FC236}">
                <a16:creationId xmlns:a16="http://schemas.microsoft.com/office/drawing/2014/main" id="{7B069187-C880-4EBC-20D2-409D1EF0191F}"/>
              </a:ext>
            </a:extLst>
          </p:cNvPr>
          <p:cNvSpPr/>
          <p:nvPr/>
        </p:nvSpPr>
        <p:spPr>
          <a:xfrm>
            <a:off x="7444182" y="323629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44" name="원통[C] 43">
            <a:extLst>
              <a:ext uri="{FF2B5EF4-FFF2-40B4-BE49-F238E27FC236}">
                <a16:creationId xmlns:a16="http://schemas.microsoft.com/office/drawing/2014/main" id="{72BED050-8271-2D0D-4186-4BAE858A1C92}"/>
              </a:ext>
            </a:extLst>
          </p:cNvPr>
          <p:cNvSpPr/>
          <p:nvPr/>
        </p:nvSpPr>
        <p:spPr>
          <a:xfrm>
            <a:off x="8532343" y="3239004"/>
            <a:ext cx="328981" cy="287594"/>
          </a:xfrm>
          <a:prstGeom prst="can">
            <a:avLst/>
          </a:prstGeom>
          <a:solidFill>
            <a:schemeClr val="l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ko-Kore-KR" altLang="en-US"/>
          </a:p>
        </p:txBody>
      </p:sp>
      <p:sp>
        <p:nvSpPr>
          <p:cNvPr id="68" name="막힌 원호[B] 67">
            <a:extLst>
              <a:ext uri="{FF2B5EF4-FFF2-40B4-BE49-F238E27FC236}">
                <a16:creationId xmlns:a16="http://schemas.microsoft.com/office/drawing/2014/main" id="{4670FB51-EC57-494B-9169-3F9DFF47E079}"/>
              </a:ext>
            </a:extLst>
          </p:cNvPr>
          <p:cNvSpPr/>
          <p:nvPr/>
        </p:nvSpPr>
        <p:spPr>
          <a:xfrm rot="10800000">
            <a:off x="4424220" y="3428999"/>
            <a:ext cx="3437137" cy="747517"/>
          </a:xfrm>
          <a:prstGeom prst="blockArc">
            <a:avLst>
              <a:gd name="adj1" fmla="val 10741503"/>
              <a:gd name="adj2" fmla="val 131177"/>
              <a:gd name="adj3" fmla="val 11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71" name="그래픽 70" descr="닫기">
            <a:extLst>
              <a:ext uri="{FF2B5EF4-FFF2-40B4-BE49-F238E27FC236}">
                <a16:creationId xmlns:a16="http://schemas.microsoft.com/office/drawing/2014/main" id="{293B97D9-50CC-DFFA-6FEC-EA5705BCA8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990" y="3818096"/>
            <a:ext cx="627595" cy="627595"/>
          </a:xfrm>
          <a:prstGeom prst="rect">
            <a:avLst/>
          </a:prstGeom>
        </p:spPr>
      </p:pic>
      <p:sp>
        <p:nvSpPr>
          <p:cNvPr id="72" name="TextBox 71">
            <a:extLst>
              <a:ext uri="{FF2B5EF4-FFF2-40B4-BE49-F238E27FC236}">
                <a16:creationId xmlns:a16="http://schemas.microsoft.com/office/drawing/2014/main" id="{EF6DC50B-7A7C-3307-9619-1DDA73E21C2E}"/>
              </a:ext>
            </a:extLst>
          </p:cNvPr>
          <p:cNvSpPr txBox="1"/>
          <p:nvPr/>
        </p:nvSpPr>
        <p:spPr>
          <a:xfrm>
            <a:off x="2117511" y="4694430"/>
            <a:ext cx="8556712" cy="1384995"/>
          </a:xfrm>
          <a:prstGeom prst="rect">
            <a:avLst/>
          </a:prstGeom>
          <a:noFill/>
        </p:spPr>
        <p:txBody>
          <a:bodyPr wrap="square" rtlCol="0">
            <a:spAutoFit/>
          </a:bodyPr>
          <a:lstStyle/>
          <a:p>
            <a:r>
              <a:rPr kumimoji="1" lang="en-US" altLang="ko-KR" dirty="0"/>
              <a:t>1.</a:t>
            </a:r>
            <a:r>
              <a:rPr kumimoji="1" lang="en" altLang="ko-Kore-KR" dirty="0"/>
              <a:t>In the AIS IPTV hybrid environment (Big/Small screen), the most important part is data synchronization</a:t>
            </a:r>
          </a:p>
          <a:p>
            <a:endParaRPr kumimoji="1" lang="en" altLang="ko-Kore-KR" dirty="0"/>
          </a:p>
          <a:p>
            <a:r>
              <a:rPr kumimoji="1" lang="en-US" altLang="ko-KR" dirty="0"/>
              <a:t>2.</a:t>
            </a:r>
            <a:r>
              <a:rPr kumimoji="1" lang="ko-KR" altLang="en-US" dirty="0"/>
              <a:t> </a:t>
            </a:r>
            <a:r>
              <a:rPr kumimoji="1" lang="en" altLang="ko-Kore-KR" dirty="0"/>
              <a:t>There are many ways to solve this, such as CDC and DMS, but synchronization with concurrency actually causes many problems.</a:t>
            </a:r>
          </a:p>
          <a:p>
            <a:endParaRPr kumimoji="1" lang="en-US" altLang="ko-Kore-KR" dirty="0"/>
          </a:p>
          <a:p>
            <a:r>
              <a:rPr kumimoji="1" lang="en-US" altLang="ko-KR" dirty="0"/>
              <a:t>3.</a:t>
            </a:r>
            <a:r>
              <a:rPr kumimoji="1" lang="ko-KR" altLang="en-US" dirty="0"/>
              <a:t> </a:t>
            </a:r>
            <a:r>
              <a:rPr kumimoji="1" lang="en" altLang="ko-KR" dirty="0"/>
              <a:t>We propose the following for a fundamental solution to the above problem.</a:t>
            </a:r>
            <a:endParaRPr kumimoji="1" lang="ko-Kore-KR" altLang="en-US" dirty="0"/>
          </a:p>
        </p:txBody>
      </p:sp>
    </p:spTree>
    <p:extLst>
      <p:ext uri="{BB962C8B-B14F-4D97-AF65-F5344CB8AC3E}">
        <p14:creationId xmlns:p14="http://schemas.microsoft.com/office/powerpoint/2010/main" val="16756320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커버">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txDef>
      <a:spPr>
        <a:noFill/>
        <a:ln>
          <a:solidFill>
            <a:schemeClr val="bg1">
              <a:lumMod val="65000"/>
            </a:schemeClr>
          </a:solidFill>
        </a:ln>
      </a:spPr>
      <a:bodyPr wrap="square" lIns="36000" tIns="0" rIns="36000" bIns="0" rtlCol="0">
        <a:noAutofit/>
      </a:bodyPr>
      <a:lstStyle>
        <a:defPPr>
          <a:lnSpc>
            <a:spcPct val="130000"/>
          </a:lnSpc>
          <a:defRPr sz="1100" spc="-60" dirty="0" err="1"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6281</TotalTime>
  <Words>1618</Words>
  <Application>Microsoft Macintosh PowerPoint</Application>
  <PresentationFormat>와이드스크린</PresentationFormat>
  <Paragraphs>373</Paragraphs>
  <Slides>12</Slides>
  <Notes>2</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12</vt:i4>
      </vt:variant>
    </vt:vector>
  </HeadingPairs>
  <TitlesOfParts>
    <vt:vector size="20" baseType="lpstr">
      <vt:lpstr>맑은 고딕</vt:lpstr>
      <vt:lpstr>Arial</vt:lpstr>
      <vt:lpstr>Calibri</vt:lpstr>
      <vt:lpstr>Helvetica Neue</vt:lpstr>
      <vt:lpstr>Noto Sans Kannada</vt:lpstr>
      <vt:lpstr>Wingdings</vt:lpstr>
      <vt:lpstr>Office Theme</vt:lpstr>
      <vt:lpstr>커버</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MZC-WEBJERRY</dc:creator>
  <cp:lastModifiedBy>sjlee7373@gmail.com</cp:lastModifiedBy>
  <cp:revision>164</cp:revision>
  <dcterms:modified xsi:type="dcterms:W3CDTF">2024-06-03T07:42:24Z</dcterms:modified>
</cp:coreProperties>
</file>